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9" r:id="rId2"/>
    <p:sldId id="290" r:id="rId3"/>
    <p:sldId id="256" r:id="rId4"/>
    <p:sldId id="291" r:id="rId5"/>
    <p:sldId id="258" r:id="rId6"/>
    <p:sldId id="259" r:id="rId7"/>
    <p:sldId id="260" r:id="rId8"/>
    <p:sldId id="261" r:id="rId9"/>
    <p:sldId id="292" r:id="rId10"/>
    <p:sldId id="263" r:id="rId11"/>
    <p:sldId id="293" r:id="rId12"/>
    <p:sldId id="264" r:id="rId13"/>
    <p:sldId id="265" r:id="rId14"/>
    <p:sldId id="266" r:id="rId15"/>
    <p:sldId id="294" r:id="rId16"/>
    <p:sldId id="295" r:id="rId17"/>
    <p:sldId id="304" r:id="rId18"/>
    <p:sldId id="305" r:id="rId19"/>
    <p:sldId id="280" r:id="rId20"/>
    <p:sldId id="281" r:id="rId21"/>
    <p:sldId id="278" r:id="rId22"/>
    <p:sldId id="286" r:id="rId23"/>
    <p:sldId id="282" r:id="rId24"/>
    <p:sldId id="297" r:id="rId25"/>
    <p:sldId id="298" r:id="rId26"/>
    <p:sldId id="299" r:id="rId27"/>
    <p:sldId id="300" r:id="rId28"/>
    <p:sldId id="301" r:id="rId29"/>
    <p:sldId id="302" r:id="rId30"/>
    <p:sldId id="306" r:id="rId31"/>
    <p:sldId id="308" r:id="rId32"/>
    <p:sldId id="309" r:id="rId33"/>
    <p:sldId id="277" r:id="rId34"/>
    <p:sldId id="303" r:id="rId3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64" autoAdjust="0"/>
  </p:normalViewPr>
  <p:slideViewPr>
    <p:cSldViewPr>
      <p:cViewPr varScale="1">
        <p:scale>
          <a:sx n="104" d="100"/>
          <a:sy n="104" d="100"/>
        </p:scale>
        <p:origin x="-90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02EC-7A6A-480E-A34A-CEFB4511F01F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9FDC-FE0D-47E9-92AA-0CC6855551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656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47D2-0D82-449B-A29B-488A2AF657CE}" type="datetimeFigureOut">
              <a:rPr lang="ru-RU" smtClean="0"/>
              <a:pPr/>
              <a:t>24.10.2017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2AEB-41B3-47BA-A2F3-25A5EEB8A47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b="1" dirty="0" smtClean="0">
              <a:solidFill>
                <a:srgbClr val="0000CC"/>
              </a:solidFill>
            </a:endParaRPr>
          </a:p>
          <a:p>
            <a:pPr algn="ctr"/>
            <a:r>
              <a:rPr lang="ru-RU" sz="4000" b="1" dirty="0" smtClean="0">
                <a:solidFill>
                  <a:srgbClr val="0000CC"/>
                </a:solidFill>
              </a:rPr>
              <a:t>Развитие мясного скотоводства в Российской Федерации</a:t>
            </a:r>
          </a:p>
          <a:p>
            <a:pPr algn="ctr"/>
            <a:r>
              <a:rPr lang="ru-RU" sz="4000" b="1" dirty="0" smtClean="0">
                <a:solidFill>
                  <a:srgbClr val="0000CC"/>
                </a:solidFill>
              </a:rPr>
              <a:t>с использованием генетического материала Бельгийской бело-голубой породы крупного рогатого скота</a:t>
            </a:r>
          </a:p>
          <a:p>
            <a:endParaRPr lang="ru-RU" sz="4000" b="1" dirty="0">
              <a:solidFill>
                <a:srgbClr val="000099"/>
              </a:solidFill>
            </a:endParaRPr>
          </a:p>
          <a:p>
            <a:pPr algn="ctr"/>
            <a:endParaRPr lang="ru-RU" sz="31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3" y="4437112"/>
            <a:ext cx="9123267" cy="24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731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1663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C00000"/>
                </a:solidFill>
              </a:rPr>
              <a:t>Скрещивание: ББГ + </a:t>
            </a:r>
            <a:r>
              <a:rPr lang="ru-RU" sz="3200" b="1" dirty="0" err="1" smtClean="0">
                <a:solidFill>
                  <a:srgbClr val="C00000"/>
                </a:solidFill>
              </a:rPr>
              <a:t>Голштинская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85" y="1772817"/>
            <a:ext cx="9067761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 t="25226" r="66250"/>
          <a:stretch>
            <a:fillRect/>
          </a:stretch>
        </p:blipFill>
        <p:spPr bwMode="auto">
          <a:xfrm>
            <a:off x="395536" y="188640"/>
            <a:ext cx="5143536" cy="649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364088" y="1772816"/>
            <a:ext cx="36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0099"/>
                </a:solidFill>
              </a:rPr>
              <a:t>Телята одного возраста:</a:t>
            </a:r>
          </a:p>
          <a:p>
            <a:r>
              <a:rPr lang="ru-RU" sz="2400" b="1" dirty="0" smtClean="0">
                <a:solidFill>
                  <a:srgbClr val="000099"/>
                </a:solidFill>
              </a:rPr>
              <a:t>справа – чистопородная молочная;</a:t>
            </a:r>
          </a:p>
          <a:p>
            <a:r>
              <a:rPr lang="ru-RU" sz="2400" b="1" dirty="0" smtClean="0">
                <a:solidFill>
                  <a:srgbClr val="000099"/>
                </a:solidFill>
              </a:rPr>
              <a:t>слева – </a:t>
            </a:r>
            <a:r>
              <a:rPr lang="ru-RU" sz="2400" b="1" dirty="0" err="1" smtClean="0">
                <a:solidFill>
                  <a:srgbClr val="000099"/>
                </a:solidFill>
              </a:rPr>
              <a:t>кроссбредный</a:t>
            </a:r>
            <a:r>
              <a:rPr lang="ru-RU" sz="2400" b="1" dirty="0" smtClean="0">
                <a:solidFill>
                  <a:srgbClr val="000099"/>
                </a:solidFill>
              </a:rPr>
              <a:t> (черно-пестрая порода, скрещенная с </a:t>
            </a:r>
            <a:r>
              <a:rPr lang="ru-RU" sz="2400" b="1" dirty="0" err="1" smtClean="0">
                <a:solidFill>
                  <a:srgbClr val="000099"/>
                </a:solidFill>
              </a:rPr>
              <a:t>ВВВ</a:t>
            </a:r>
            <a:r>
              <a:rPr lang="ru-RU" sz="2400" b="1" dirty="0" smtClean="0">
                <a:solidFill>
                  <a:srgbClr val="000099"/>
                </a:solidFill>
              </a:rPr>
              <a:t>)</a:t>
            </a:r>
            <a:endParaRPr 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285720" y="1214425"/>
          <a:ext cx="8644005" cy="4044891"/>
        </p:xfrm>
        <a:graphic>
          <a:graphicData uri="http://schemas.openxmlformats.org/drawingml/2006/table">
            <a:tbl>
              <a:tblPr/>
              <a:tblGrid>
                <a:gridCol w="925723"/>
                <a:gridCol w="577075"/>
                <a:gridCol w="757411"/>
                <a:gridCol w="769433"/>
                <a:gridCol w="769433"/>
                <a:gridCol w="757411"/>
                <a:gridCol w="577075"/>
                <a:gridCol w="185827"/>
                <a:gridCol w="523495"/>
                <a:gridCol w="1175755"/>
                <a:gridCol w="1589399"/>
                <a:gridCol w="35968"/>
              </a:tblGrid>
              <a:tr h="174683">
                <a:tc rowSpan="2">
                  <a:txBody>
                    <a:bodyPr/>
                    <a:lstStyle/>
                    <a:p>
                      <a:pPr marR="15240" algn="r">
                        <a:lnSpc>
                          <a:spcPts val="223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Arial"/>
                          <a:ea typeface="Times New Roman"/>
                          <a:cs typeface="Times New Roman"/>
                        </a:rPr>
                        <a:t>90,00%</a:t>
                      </a:r>
                      <a:endParaRPr lang="ru-RU" sz="7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441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65">
                <a:tc rowSpan="3">
                  <a:txBody>
                    <a:bodyPr/>
                    <a:lstStyle/>
                    <a:p>
                      <a:pPr marR="15240" algn="r">
                        <a:lnSpc>
                          <a:spcPts val="2085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Arial"/>
                          <a:ea typeface="Times New Roman"/>
                          <a:cs typeface="Times New Roman"/>
                        </a:rPr>
                        <a:t>80,00%</a:t>
                      </a:r>
                      <a:endParaRPr lang="ru-RU" sz="7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31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50800">
                        <a:lnSpc>
                          <a:spcPts val="206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latin typeface="Arial"/>
                          <a:ea typeface="Times New Roman"/>
                          <a:cs typeface="Times New Roman"/>
                        </a:rPr>
                        <a:t>легкий</a:t>
                      </a:r>
                      <a:endParaRPr lang="ru-RU" sz="1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67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426">
                <a:tc rowSpan="2">
                  <a:txBody>
                    <a:bodyPr/>
                    <a:lstStyle/>
                    <a:p>
                      <a:pPr marR="15240" algn="r">
                        <a:lnSpc>
                          <a:spcPts val="188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Arial"/>
                          <a:ea typeface="Times New Roman"/>
                          <a:cs typeface="Times New Roman"/>
                        </a:rPr>
                        <a:t>70,00%</a:t>
                      </a:r>
                      <a:endParaRPr lang="ru-RU" sz="7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54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313">
                <a:tc rowSpan="2">
                  <a:txBody>
                    <a:bodyPr/>
                    <a:lstStyle/>
                    <a:p>
                      <a:pPr marR="15240" algn="r">
                        <a:lnSpc>
                          <a:spcPts val="2085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Arial"/>
                          <a:ea typeface="Times New Roman"/>
                          <a:cs typeface="Times New Roman"/>
                        </a:rPr>
                        <a:t>60,00%</a:t>
                      </a:r>
                      <a:endParaRPr lang="ru-RU" sz="7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6">
                  <a:txBody>
                    <a:bodyPr/>
                    <a:lstStyle/>
                    <a:p>
                      <a:pPr marL="50800">
                        <a:lnSpc>
                          <a:spcPts val="206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latin typeface="Arial"/>
                          <a:ea typeface="Times New Roman"/>
                          <a:cs typeface="Times New Roman"/>
                        </a:rPr>
                        <a:t>помощь</a:t>
                      </a:r>
                      <a:r>
                        <a:rPr lang="en-US" sz="1800" b="1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err="1" smtClean="0">
                          <a:latin typeface="Arial"/>
                          <a:ea typeface="Times New Roman"/>
                          <a:cs typeface="Times New Roman"/>
                        </a:rPr>
                        <a:t>при</a:t>
                      </a:r>
                      <a:endParaRPr lang="ru-RU" sz="1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73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910">
                <a:tc rowSpan="4">
                  <a:txBody>
                    <a:bodyPr/>
                    <a:lstStyle/>
                    <a:p>
                      <a:pPr marR="15240" algn="r">
                        <a:lnSpc>
                          <a:spcPts val="2085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Arial"/>
                          <a:ea typeface="Times New Roman"/>
                          <a:cs typeface="Times New Roman"/>
                        </a:rPr>
                        <a:t>50,00%</a:t>
                      </a:r>
                      <a:endParaRPr lang="ru-RU" sz="7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954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53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313">
                <a:tc rowSpan="2">
                  <a:txBody>
                    <a:bodyPr/>
                    <a:lstStyle/>
                    <a:p>
                      <a:pPr marR="15240" algn="r">
                        <a:lnSpc>
                          <a:spcPts val="2085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Arial"/>
                          <a:ea typeface="Times New Roman"/>
                          <a:cs typeface="Times New Roman"/>
                        </a:rPr>
                        <a:t>40,00%</a:t>
                      </a:r>
                      <a:endParaRPr lang="ru-RU" sz="7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50800">
                        <a:lnSpc>
                          <a:spcPts val="182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latin typeface="Arial"/>
                          <a:ea typeface="Times New Roman"/>
                          <a:cs typeface="Times New Roman"/>
                        </a:rPr>
                        <a:t>отеле</a:t>
                      </a:r>
                      <a:endParaRPr lang="ru-RU" sz="1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73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313">
                <a:tc rowSpan="3">
                  <a:txBody>
                    <a:bodyPr/>
                    <a:lstStyle/>
                    <a:p>
                      <a:pPr marR="15240" algn="r">
                        <a:lnSpc>
                          <a:spcPts val="2075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Arial"/>
                          <a:ea typeface="Times New Roman"/>
                          <a:cs typeface="Times New Roman"/>
                        </a:rPr>
                        <a:t>30,00%</a:t>
                      </a:r>
                      <a:endParaRPr lang="ru-RU" sz="7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marL="508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latin typeface="Arial"/>
                          <a:ea typeface="Times New Roman"/>
                          <a:cs typeface="Times New Roman"/>
                        </a:rPr>
                        <a:t>кесарево</a:t>
                      </a:r>
                      <a:endParaRPr lang="ru-RU" sz="1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9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8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772">
                <a:tc rowSpan="3">
                  <a:txBody>
                    <a:bodyPr/>
                    <a:lstStyle/>
                    <a:p>
                      <a:pPr marR="15240" algn="r">
                        <a:lnSpc>
                          <a:spcPts val="173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Arial"/>
                          <a:ea typeface="Times New Roman"/>
                          <a:cs typeface="Times New Roman"/>
                        </a:rPr>
                        <a:t>20,00%</a:t>
                      </a:r>
                      <a:endParaRPr lang="ru-RU" sz="7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11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4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9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5080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latin typeface="Arial"/>
                          <a:ea typeface="Times New Roman"/>
                          <a:cs typeface="Times New Roman"/>
                        </a:rPr>
                        <a:t>сечение</a:t>
                      </a:r>
                      <a:endParaRPr lang="ru-RU" sz="1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930">
                <a:tc rowSpan="3">
                  <a:txBody>
                    <a:bodyPr/>
                    <a:lstStyle/>
                    <a:p>
                      <a:pPr marR="15240" algn="r">
                        <a:lnSpc>
                          <a:spcPts val="2235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Arial"/>
                          <a:ea typeface="Times New Roman"/>
                          <a:cs typeface="Times New Roman"/>
                        </a:rPr>
                        <a:t>10,00%</a:t>
                      </a:r>
                      <a:endParaRPr lang="ru-RU" sz="7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228">
                <a:tc rowSpan="3">
                  <a:txBody>
                    <a:bodyPr/>
                    <a:lstStyle/>
                    <a:p>
                      <a:pPr marR="15240" algn="r">
                        <a:lnSpc>
                          <a:spcPts val="2085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Arial"/>
                          <a:ea typeface="Times New Roman"/>
                          <a:cs typeface="Times New Roman"/>
                        </a:rPr>
                        <a:t>0,00%</a:t>
                      </a:r>
                      <a:endParaRPr lang="ru-RU" sz="7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65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580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5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28099" y="364767"/>
            <a:ext cx="1688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00CC"/>
                </a:solidFill>
              </a:rPr>
              <a:t>Тип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 smtClean="0">
                <a:solidFill>
                  <a:srgbClr val="0000CC"/>
                </a:solidFill>
              </a:rPr>
              <a:t>отела</a:t>
            </a:r>
            <a:endParaRPr lang="ru-RU" sz="2800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8795" y="5143513"/>
            <a:ext cx="66301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/>
            <a:r>
              <a:rPr lang="en-US" sz="2800" b="1" dirty="0" smtClean="0"/>
              <a:t>80% </a:t>
            </a:r>
            <a:r>
              <a:rPr lang="en-US" sz="2800" b="1" dirty="0" err="1"/>
              <a:t>легких</a:t>
            </a:r>
            <a:r>
              <a:rPr lang="en-US" sz="2800" b="1" dirty="0"/>
              <a:t> </a:t>
            </a:r>
            <a:r>
              <a:rPr lang="en-US" sz="2800" b="1" dirty="0" err="1" smtClean="0"/>
              <a:t>отелов</a:t>
            </a:r>
            <a:r>
              <a:rPr lang="ru-RU" sz="2800" b="1" dirty="0" smtClean="0"/>
              <a:t>.</a:t>
            </a:r>
            <a:r>
              <a:rPr lang="en-US" sz="2800" b="1" dirty="0" smtClean="0"/>
              <a:t>  </a:t>
            </a:r>
            <a:endParaRPr lang="ru-RU" sz="2800" b="1" dirty="0" smtClean="0"/>
          </a:p>
          <a:p>
            <a:pPr algn="ctr" hangingPunct="0"/>
            <a:r>
              <a:rPr lang="en-US" sz="2800" b="1" dirty="0" smtClean="0"/>
              <a:t>3,5% </a:t>
            </a:r>
            <a:r>
              <a:rPr lang="ru-RU" sz="2800" b="1" dirty="0" smtClean="0"/>
              <a:t>- </a:t>
            </a:r>
            <a:r>
              <a:rPr lang="en-US" sz="2800" b="1" dirty="0" err="1" smtClean="0"/>
              <a:t>кесарево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сечение</a:t>
            </a:r>
            <a:r>
              <a:rPr lang="ru-RU" sz="2800" b="1" dirty="0" smtClean="0"/>
              <a:t>.</a:t>
            </a:r>
            <a:r>
              <a:rPr lang="en-US" sz="2800" b="1" dirty="0"/>
              <a:t> </a:t>
            </a:r>
            <a:endParaRPr lang="ru-RU" sz="2800" b="1" dirty="0"/>
          </a:p>
          <a:p>
            <a:pPr algn="ctr"/>
            <a:r>
              <a:rPr lang="ru-RU" sz="2800" b="1" dirty="0" smtClean="0"/>
              <a:t>Можно</a:t>
            </a:r>
            <a:r>
              <a:rPr lang="en-US" sz="2800" b="1" dirty="0" smtClean="0"/>
              <a:t> </a:t>
            </a:r>
            <a:r>
              <a:rPr lang="en-US" sz="2800" b="1" dirty="0" err="1"/>
              <a:t>использовать</a:t>
            </a:r>
            <a:r>
              <a:rPr lang="en-US" sz="2800" b="1" dirty="0"/>
              <a:t> </a:t>
            </a:r>
            <a:r>
              <a:rPr lang="en-US" sz="2800" b="1" dirty="0" err="1"/>
              <a:t>на</a:t>
            </a:r>
            <a:r>
              <a:rPr lang="en-US" sz="2800" b="1" dirty="0"/>
              <a:t> </a:t>
            </a:r>
            <a:r>
              <a:rPr lang="en-US" sz="2800" b="1" dirty="0" err="1" smtClean="0"/>
              <a:t>нетелях</a:t>
            </a:r>
            <a:r>
              <a:rPr lang="ru-RU" sz="2800" b="1" dirty="0" smtClean="0"/>
              <a:t>.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51520" y="1448773"/>
          <a:ext cx="8651340" cy="396979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266440"/>
                <a:gridCol w="1946004"/>
                <a:gridCol w="1939573"/>
                <a:gridCol w="1465456"/>
                <a:gridCol w="33867"/>
              </a:tblGrid>
              <a:tr h="244481">
                <a:tc rowSpan="4">
                  <a:txBody>
                    <a:bodyPr/>
                    <a:lstStyle/>
                    <a:p>
                      <a:pPr marL="88900" algn="ctr">
                        <a:lnSpc>
                          <a:spcPts val="219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/>
                        <a:t>Показатели</a:t>
                      </a:r>
                      <a:endParaRPr lang="ru-RU" sz="2400" b="1" dirty="0" smtClean="0"/>
                    </a:p>
                    <a:p>
                      <a:pPr marL="88900" algn="ctr">
                        <a:lnSpc>
                          <a:spcPts val="2190"/>
                        </a:lnSpc>
                        <a:spcAft>
                          <a:spcPts val="0"/>
                        </a:spcAft>
                      </a:pPr>
                      <a:endParaRPr lang="ru-RU" sz="2400" b="1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19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/>
                        <a:t>Голштинская</a:t>
                      </a:r>
                      <a:endParaRPr lang="ru-RU" sz="2400" b="1" dirty="0" smtClean="0"/>
                    </a:p>
                    <a:p>
                      <a:pPr algn="ctr">
                        <a:lnSpc>
                          <a:spcPts val="2190"/>
                        </a:lnSpc>
                        <a:spcAft>
                          <a:spcPts val="0"/>
                        </a:spcAft>
                      </a:pPr>
                      <a:endParaRPr lang="ru-RU" sz="2400" b="1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19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/>
                        <a:t>Голштинская</a:t>
                      </a:r>
                      <a:endParaRPr lang="ru-RU" sz="2400" b="1" dirty="0" smtClean="0"/>
                    </a:p>
                    <a:p>
                      <a:pPr marR="498475" algn="ctr">
                        <a:lnSpc>
                          <a:spcPts val="215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/>
                        <a:t>       </a:t>
                      </a:r>
                      <a:r>
                        <a:rPr lang="en-US" sz="2400" b="1" dirty="0" smtClean="0"/>
                        <a:t>x ББГ</a:t>
                      </a:r>
                      <a:endParaRPr lang="ru-RU" sz="2400" b="1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190"/>
                        </a:lnSpc>
                        <a:spcAft>
                          <a:spcPts val="0"/>
                        </a:spcAft>
                      </a:pPr>
                      <a:r>
                        <a:rPr lang="en-US" sz="2400" b="1" smtClean="0"/>
                        <a:t>Разница</a:t>
                      </a:r>
                      <a:endParaRPr lang="ru-RU" sz="2400" b="1" smtClean="0"/>
                    </a:p>
                    <a:p>
                      <a:pPr algn="ctr">
                        <a:lnSpc>
                          <a:spcPts val="2190"/>
                        </a:lnSpc>
                        <a:spcAft>
                          <a:spcPts val="0"/>
                        </a:spcAft>
                      </a:pPr>
                      <a:endParaRPr lang="ru-RU" sz="2400" b="1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10455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R="498475" algn="r">
                        <a:lnSpc>
                          <a:spcPts val="2150"/>
                        </a:lnSpc>
                        <a:spcAft>
                          <a:spcPts val="0"/>
                        </a:spcAft>
                      </a:pPr>
                      <a:endParaRPr lang="ru-RU" sz="2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139928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195121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337376">
                <a:tc rowSpan="2"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 err="1"/>
                        <a:t>Живой</a:t>
                      </a:r>
                      <a:r>
                        <a:rPr lang="en-US" sz="2800" b="1" dirty="0"/>
                        <a:t> </a:t>
                      </a:r>
                      <a:r>
                        <a:rPr lang="en-US" sz="2800" b="1" dirty="0" err="1" smtClean="0"/>
                        <a:t>вес</a:t>
                      </a:r>
                      <a:r>
                        <a:rPr lang="ru-RU" sz="2800" b="1" dirty="0" smtClean="0"/>
                        <a:t>,</a:t>
                      </a:r>
                      <a:r>
                        <a:rPr lang="en-US" sz="2800" b="1" dirty="0" smtClean="0"/>
                        <a:t> </a:t>
                      </a:r>
                      <a:r>
                        <a:rPr lang="en-US" sz="2800" b="1" dirty="0" err="1"/>
                        <a:t>кг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587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606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+3,5 %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238688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329632">
                <a:tc rowSpan="2"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 err="1"/>
                        <a:t>Убойный</a:t>
                      </a:r>
                      <a:r>
                        <a:rPr lang="en-US" sz="2800" b="1" dirty="0"/>
                        <a:t> </a:t>
                      </a:r>
                      <a:r>
                        <a:rPr lang="en-US" sz="2800" b="1" dirty="0" err="1" smtClean="0"/>
                        <a:t>вес</a:t>
                      </a:r>
                      <a:r>
                        <a:rPr lang="ru-RU" sz="2800" b="1" dirty="0" smtClean="0"/>
                        <a:t>, кг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309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353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+13 %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246432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576064">
                <a:tc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 err="1"/>
                        <a:t>Выход</a:t>
                      </a:r>
                      <a:r>
                        <a:rPr lang="en-US" sz="2800" b="1" dirty="0"/>
                        <a:t> с </a:t>
                      </a:r>
                      <a:r>
                        <a:rPr lang="en-US" sz="2800" b="1" dirty="0" err="1" smtClean="0"/>
                        <a:t>туши</a:t>
                      </a:r>
                      <a:r>
                        <a:rPr lang="ru-RU" sz="2800" b="1" dirty="0" smtClean="0"/>
                        <a:t>, %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/>
                        <a:t>52,5</a:t>
                      </a:r>
                      <a:endParaRPr lang="ru-RU" sz="28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37147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/>
                        <a:t>      </a:t>
                      </a:r>
                      <a:r>
                        <a:rPr lang="en-US" sz="2800" b="1" dirty="0" smtClean="0"/>
                        <a:t>58,3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+5,8 %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160314">
                <a:tc rowSpan="2"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 err="1"/>
                        <a:t>Строение</a:t>
                      </a:r>
                      <a:r>
                        <a:rPr lang="en-US" sz="2800" b="1" dirty="0"/>
                        <a:t> </a:t>
                      </a:r>
                      <a:r>
                        <a:rPr lang="en-US" sz="2800" b="1" dirty="0" err="1"/>
                        <a:t>туши</a:t>
                      </a:r>
                      <a:r>
                        <a:rPr lang="en-US" sz="2800" b="1" dirty="0"/>
                        <a:t> :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415750">
                <a:tc vMerge="1"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8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66798">
                <a:tc rowSpan="3">
                  <a:txBody>
                    <a:bodyPr/>
                    <a:lstStyle/>
                    <a:p>
                      <a:pPr marL="889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U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0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38 %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+ 100%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330115">
                <a:tc vMerge="1"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8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8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8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0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277838">
                <a:tc rowSpan="2">
                  <a:txBody>
                    <a:bodyPr/>
                    <a:lstStyle/>
                    <a:p>
                      <a:pPr marL="889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R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33 %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62 %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/>
                        <a:t>+ 47 %</a:t>
                      </a:r>
                      <a:endParaRPr lang="ru-RU" sz="2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0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3" y="188641"/>
            <a:ext cx="8709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C00000"/>
                </a:solidFill>
              </a:rPr>
              <a:t>Высокая </a:t>
            </a:r>
            <a:r>
              <a:rPr lang="ru-RU" sz="3600" b="1" dirty="0">
                <a:solidFill>
                  <a:srgbClr val="C00000"/>
                </a:solidFill>
              </a:rPr>
              <a:t>продуктивность при одинаковой </a:t>
            </a:r>
            <a:endParaRPr lang="ru-RU" sz="3600" b="1" dirty="0" smtClean="0">
              <a:solidFill>
                <a:srgbClr val="C00000"/>
              </a:solidFill>
            </a:endParaRPr>
          </a:p>
          <a:p>
            <a:pPr algn="ctr"/>
            <a:r>
              <a:rPr lang="ru-RU" sz="3600" b="1" dirty="0" smtClean="0">
                <a:solidFill>
                  <a:srgbClr val="C00000"/>
                </a:solidFill>
              </a:rPr>
              <a:t>длительности откорма (139 дней)</a:t>
            </a:r>
            <a:endParaRPr lang="ru-RU" sz="36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624" y="5589240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Туша весит на  </a:t>
            </a:r>
            <a:r>
              <a:rPr lang="ru-RU" sz="4000" b="1" dirty="0">
                <a:solidFill>
                  <a:srgbClr val="FF0000"/>
                </a:solidFill>
              </a:rPr>
              <a:t>44 кг больше </a:t>
            </a:r>
            <a:r>
              <a:rPr lang="ru-RU" sz="4000" b="1" dirty="0" smtClean="0">
                <a:solidFill>
                  <a:srgbClr val="FF0000"/>
                </a:solidFill>
              </a:rPr>
              <a:t>!</a:t>
            </a:r>
            <a:endParaRPr lang="ru-RU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85720" y="1484784"/>
          <a:ext cx="6500858" cy="3438915"/>
        </p:xfrm>
        <a:graphic>
          <a:graphicData uri="http://schemas.openxmlformats.org/drawingml/2006/table">
            <a:tbl>
              <a:tblPr/>
              <a:tblGrid>
                <a:gridCol w="2244547"/>
                <a:gridCol w="2149011"/>
                <a:gridCol w="2107300"/>
              </a:tblGrid>
              <a:tr h="1261872">
                <a:tc>
                  <a:txBody>
                    <a:bodyPr/>
                    <a:lstStyle/>
                    <a:p>
                      <a:pPr marL="889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Показатели</a:t>
                      </a:r>
                      <a:endParaRPr lang="ru-RU" sz="2400" b="1" dirty="0" smtClean="0">
                        <a:solidFill>
                          <a:srgbClr val="FFFFFF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  <a:p>
                      <a:pPr marL="889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Голштинская</a:t>
                      </a:r>
                      <a:endParaRPr lang="ru-RU" sz="2400" b="1" dirty="0" smtClean="0">
                        <a:solidFill>
                          <a:srgbClr val="FFFFFF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794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Голштинская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endParaRPr lang="ru-RU" sz="2400" b="1" dirty="0" smtClean="0">
                        <a:solidFill>
                          <a:srgbClr val="FFFFFF"/>
                        </a:solidFill>
                        <a:latin typeface="Calibri"/>
                        <a:ea typeface="Times New Roman"/>
                        <a:cs typeface="Calibri"/>
                      </a:endParaRPr>
                    </a:p>
                    <a:p>
                      <a:pPr marL="27940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X</a:t>
                      </a:r>
                      <a:r>
                        <a:rPr lang="ru-RU" sz="2400" b="1" dirty="0" smtClean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rgbClr val="FFFFFF"/>
                          </a:solidFill>
                          <a:latin typeface="+mn-lt"/>
                          <a:ea typeface="Times New Roman"/>
                          <a:cs typeface="Calibri"/>
                        </a:rPr>
                        <a:t>ББГ</a:t>
                      </a:r>
                      <a:endParaRPr lang="ru-RU" sz="2400" dirty="0" smtClean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</a:tr>
              <a:tr h="970376">
                <a:tc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alibri"/>
                          <a:ea typeface="Times New Roman"/>
                          <a:cs typeface="Calibri"/>
                        </a:rPr>
                        <a:t>% </a:t>
                      </a:r>
                      <a:r>
                        <a:rPr lang="en-US" sz="2400" b="1" dirty="0" err="1">
                          <a:latin typeface="Calibri"/>
                          <a:ea typeface="Times New Roman"/>
                          <a:cs typeface="Calibri"/>
                        </a:rPr>
                        <a:t>мышечной</a:t>
                      </a:r>
                      <a:endParaRPr lang="ru-RU" sz="2400" b="1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88900">
                        <a:lnSpc>
                          <a:spcPts val="239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Times New Roman"/>
                          <a:cs typeface="Calibri"/>
                        </a:rPr>
                        <a:t>массы</a:t>
                      </a:r>
                      <a:endParaRPr lang="ru-RU" sz="2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alibri"/>
                          <a:ea typeface="Times New Roman"/>
                          <a:cs typeface="Calibri"/>
                        </a:rPr>
                        <a:t>60,9</a:t>
                      </a:r>
                      <a:endParaRPr lang="ru-RU" sz="2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alibri"/>
                          <a:ea typeface="Times New Roman"/>
                          <a:cs typeface="Calibri"/>
                        </a:rPr>
                        <a:t>68,2</a:t>
                      </a:r>
                      <a:endParaRPr lang="ru-RU" sz="2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</a:tr>
              <a:tr h="468289">
                <a:tc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alibri"/>
                          <a:ea typeface="Times New Roman"/>
                          <a:cs typeface="Calibri"/>
                        </a:rPr>
                        <a:t>% </a:t>
                      </a:r>
                      <a:r>
                        <a:rPr lang="en-US" sz="2400" b="1" dirty="0" err="1">
                          <a:latin typeface="Calibri"/>
                          <a:ea typeface="Times New Roman"/>
                          <a:cs typeface="Calibri"/>
                        </a:rPr>
                        <a:t>костей</a:t>
                      </a:r>
                      <a:endParaRPr lang="ru-RU" sz="2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alibri"/>
                          <a:ea typeface="Times New Roman"/>
                          <a:cs typeface="Calibri"/>
                        </a:rPr>
                        <a:t>19,9</a:t>
                      </a:r>
                      <a:endParaRPr lang="ru-RU" sz="2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alibri"/>
                          <a:ea typeface="Times New Roman"/>
                          <a:cs typeface="Calibri"/>
                        </a:rPr>
                        <a:t>15,8</a:t>
                      </a:r>
                      <a:endParaRPr lang="ru-RU" sz="2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88900">
                        <a:lnSpc>
                          <a:spcPts val="243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 err="1">
                          <a:latin typeface="Calibri"/>
                          <a:ea typeface="Times New Roman"/>
                          <a:cs typeface="Calibri"/>
                        </a:rPr>
                        <a:t>Отруба</a:t>
                      </a:r>
                      <a:r>
                        <a:rPr lang="en-US" sz="2300" b="1" dirty="0"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300" b="1" dirty="0" err="1">
                          <a:latin typeface="Calibri"/>
                          <a:ea typeface="Times New Roman"/>
                          <a:cs typeface="Calibri"/>
                        </a:rPr>
                        <a:t>высшего</a:t>
                      </a:r>
                      <a:endParaRPr lang="ru-RU" sz="2300" b="1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88900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 err="1">
                          <a:latin typeface="Calibri"/>
                          <a:ea typeface="Times New Roman"/>
                          <a:cs typeface="Calibri"/>
                        </a:rPr>
                        <a:t>качества</a:t>
                      </a:r>
                      <a:endParaRPr lang="ru-RU" sz="23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3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alibri"/>
                          <a:ea typeface="Times New Roman"/>
                          <a:cs typeface="Calibri"/>
                        </a:rPr>
                        <a:t>55 %</a:t>
                      </a:r>
                      <a:endParaRPr lang="ru-RU" sz="2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</a:tr>
              <a:tr h="525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2600" y="1052737"/>
            <a:ext cx="2311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63688" y="18864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</a:rPr>
              <a:t>Мясные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качества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туши</a:t>
            </a:r>
            <a:endParaRPr lang="ru-RU" sz="36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301208"/>
            <a:ext cx="6408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Выход с туши </a:t>
            </a:r>
            <a:r>
              <a:rPr lang="ru-RU" sz="2800" b="1" dirty="0" smtClean="0">
                <a:solidFill>
                  <a:srgbClr val="FF0000"/>
                </a:solidFill>
              </a:rPr>
              <a:t>мяса на</a:t>
            </a:r>
            <a:r>
              <a:rPr lang="ru-RU" sz="2800" b="1" dirty="0" smtClean="0"/>
              <a:t> </a:t>
            </a:r>
            <a:r>
              <a:rPr lang="ru-RU" sz="3200" b="1" dirty="0">
                <a:solidFill>
                  <a:srgbClr val="FF0000"/>
                </a:solidFill>
              </a:rPr>
              <a:t>52 кг </a:t>
            </a:r>
            <a:r>
              <a:rPr lang="ru-RU" sz="3200" b="1" dirty="0" smtClean="0">
                <a:solidFill>
                  <a:srgbClr val="FF0000"/>
                </a:solidFill>
              </a:rPr>
              <a:t>больше.</a:t>
            </a:r>
          </a:p>
          <a:p>
            <a:r>
              <a:rPr lang="ru-RU" sz="2800" b="1" dirty="0" smtClean="0"/>
              <a:t>Отруба </a:t>
            </a:r>
            <a:r>
              <a:rPr lang="ru-RU" sz="2800" b="1" dirty="0"/>
              <a:t>высшего </a:t>
            </a:r>
            <a:r>
              <a:rPr lang="ru-RU" sz="2800" b="1" dirty="0" smtClean="0"/>
              <a:t>качества.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Desktop\IMG-20170727-WA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Прямоугольник 1"/>
          <p:cNvSpPr>
            <a:spLocks noChangeArrowheads="1"/>
          </p:cNvSpPr>
          <p:nvPr/>
        </p:nvSpPr>
        <p:spPr bwMode="auto">
          <a:xfrm>
            <a:off x="142875" y="36513"/>
            <a:ext cx="88582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ООО "</a:t>
            </a:r>
            <a:r>
              <a:rPr lang="ru-RU" sz="2800" b="1" dirty="0" err="1">
                <a:solidFill>
                  <a:srgbClr val="C00000"/>
                </a:solidFill>
              </a:rPr>
              <a:t>Барино</a:t>
            </a:r>
            <a:r>
              <a:rPr lang="ru-RU" sz="2800" b="1" dirty="0">
                <a:solidFill>
                  <a:srgbClr val="C00000"/>
                </a:solidFill>
              </a:rPr>
              <a:t>", Западно-Двинского района, Тверской области</a:t>
            </a:r>
          </a:p>
          <a:p>
            <a:pPr algn="ctr"/>
            <a:r>
              <a:rPr lang="ru-RU" sz="2800" b="1" dirty="0">
                <a:solidFill>
                  <a:srgbClr val="C00000"/>
                </a:solidFill>
              </a:rPr>
              <a:t>Новорожденный </a:t>
            </a:r>
            <a:r>
              <a:rPr lang="ru-RU" sz="2800" b="1" dirty="0" err="1">
                <a:solidFill>
                  <a:srgbClr val="C00000"/>
                </a:solidFill>
              </a:rPr>
              <a:t>кроссбридный</a:t>
            </a:r>
            <a:r>
              <a:rPr lang="ru-RU" sz="2800" b="1" dirty="0">
                <a:solidFill>
                  <a:srgbClr val="C00000"/>
                </a:solidFill>
              </a:rPr>
              <a:t> теленок </a:t>
            </a:r>
          </a:p>
        </p:txBody>
      </p:sp>
    </p:spTree>
    <p:extLst>
      <p:ext uri="{BB962C8B-B14F-4D97-AF65-F5344CB8AC3E}">
        <p14:creationId xmlns:p14="http://schemas.microsoft.com/office/powerpoint/2010/main" val="20632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 descr="C:\Desktop\IMG-20170814-WA0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3" t="22089" r="31915" b="22360"/>
          <a:stretch>
            <a:fillRect/>
          </a:stretch>
        </p:blipFill>
        <p:spPr bwMode="auto">
          <a:xfrm>
            <a:off x="0" y="620688"/>
            <a:ext cx="9163050" cy="569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5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фото и видео\МОИ ЖИВОТНЫЕ\Кроссбридные бычки\20170916_10222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/>
          <a:stretch/>
        </p:blipFill>
        <p:spPr bwMode="auto">
          <a:xfrm rot="5400000">
            <a:off x="-1186681" y="1197229"/>
            <a:ext cx="6816120" cy="44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J:\фото и видео\МОИ ЖИВОТНЫЕ\Кроссбридные бычки\20170916_10222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49940" y="1122060"/>
            <a:ext cx="6816120" cy="4572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1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J:\фото и видео\МОИ ЖИВОТНЫЕ\Кроссбридные бычки\20170916_10224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32141" y="1246143"/>
            <a:ext cx="6858002" cy="436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J:\фото и видео\МОИ ЖИВОТНЫЕ\Кроссбридные бычки\20170916_10223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109261" y="1104732"/>
            <a:ext cx="6879712" cy="4626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Рисунок 3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16633"/>
            <a:ext cx="4845051" cy="3346450"/>
          </a:xfrm>
          <a:prstGeom prst="rect">
            <a:avLst/>
          </a:prstGeom>
          <a:noFill/>
        </p:spPr>
      </p:pic>
      <p:pic>
        <p:nvPicPr>
          <p:cNvPr id="37891" name="Рисунок 3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9" y="3429001"/>
            <a:ext cx="3529012" cy="3322637"/>
          </a:xfrm>
          <a:prstGeom prst="rect">
            <a:avLst/>
          </a:prstGeom>
          <a:noFill/>
        </p:spPr>
      </p:pic>
      <p:pic>
        <p:nvPicPr>
          <p:cNvPr id="37894" name="Рисунок 3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3068960"/>
            <a:ext cx="4687887" cy="362743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1520" y="476674"/>
            <a:ext cx="3748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000099"/>
                </a:solidFill>
              </a:rPr>
              <a:t>Россия, </a:t>
            </a:r>
            <a:r>
              <a:rPr lang="ru-RU" sz="3600" b="1" dirty="0">
                <a:solidFill>
                  <a:srgbClr val="000099"/>
                </a:solidFill>
              </a:rPr>
              <a:t>2013</a:t>
            </a:r>
            <a:endParaRPr lang="ru-RU" sz="3600" dirty="0">
              <a:solidFill>
                <a:srgbClr val="000099"/>
              </a:solidFill>
            </a:endParaRPr>
          </a:p>
          <a:p>
            <a:pPr algn="ctr"/>
            <a:r>
              <a:rPr lang="ru-RU" sz="3600" b="1" dirty="0">
                <a:solidFill>
                  <a:srgbClr val="000099"/>
                </a:solidFill>
              </a:rPr>
              <a:t>Московская </a:t>
            </a:r>
            <a:r>
              <a:rPr lang="ru-RU" sz="3600" b="1" dirty="0" smtClean="0">
                <a:solidFill>
                  <a:srgbClr val="000099"/>
                </a:solidFill>
              </a:rPr>
              <a:t>обл.</a:t>
            </a:r>
            <a:endParaRPr lang="ru-RU" sz="3600" dirty="0">
              <a:solidFill>
                <a:srgbClr val="000099"/>
              </a:solidFill>
            </a:endParaRPr>
          </a:p>
          <a:p>
            <a:pPr algn="ctr"/>
            <a:r>
              <a:rPr lang="ru-RU" sz="3600" b="1" dirty="0">
                <a:solidFill>
                  <a:srgbClr val="000099"/>
                </a:solidFill>
              </a:rPr>
              <a:t> Лотошино   </a:t>
            </a:r>
            <a:endParaRPr lang="ru-RU" sz="3600" dirty="0">
              <a:solidFill>
                <a:srgbClr val="000099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856895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      </a:t>
            </a:r>
            <a:r>
              <a:rPr lang="ru-RU" sz="3200" b="1" dirty="0" smtClean="0">
                <a:solidFill>
                  <a:srgbClr val="C00000"/>
                </a:solidFill>
              </a:rPr>
              <a:t>Цель </a:t>
            </a:r>
            <a:r>
              <a:rPr lang="ru-RU" sz="3200" b="1" dirty="0">
                <a:solidFill>
                  <a:srgbClr val="C00000"/>
                </a:solidFill>
              </a:rPr>
              <a:t>проекта </a:t>
            </a:r>
            <a:r>
              <a:rPr lang="ru-RU" sz="3200" b="1" dirty="0">
                <a:solidFill>
                  <a:srgbClr val="0000CC"/>
                </a:solidFill>
              </a:rPr>
              <a:t>– повышение </a:t>
            </a:r>
            <a:r>
              <a:rPr lang="ru-RU" sz="3200" b="1" dirty="0" err="1" smtClean="0">
                <a:solidFill>
                  <a:srgbClr val="0000CC"/>
                </a:solidFill>
              </a:rPr>
              <a:t>воспроизво-дительной</a:t>
            </a:r>
            <a:r>
              <a:rPr lang="ru-RU" sz="3200" b="1" dirty="0" smtClean="0">
                <a:solidFill>
                  <a:srgbClr val="0000CC"/>
                </a:solidFill>
              </a:rPr>
              <a:t> </a:t>
            </a:r>
            <a:r>
              <a:rPr lang="ru-RU" sz="3200" b="1" dirty="0">
                <a:solidFill>
                  <a:srgbClr val="0000CC"/>
                </a:solidFill>
              </a:rPr>
              <a:t>функции молочных и мясных коров, восстановление репродуктивного здоровья животных, оздоровление хозяйств от инфекционных и незаразных болезней, увеличение </a:t>
            </a:r>
            <a:r>
              <a:rPr lang="ru-RU" sz="3200" b="1" dirty="0" err="1">
                <a:solidFill>
                  <a:srgbClr val="0000CC"/>
                </a:solidFill>
              </a:rPr>
              <a:t>оплодотворяемости</a:t>
            </a:r>
            <a:r>
              <a:rPr lang="ru-RU" sz="3200" b="1" dirty="0">
                <a:solidFill>
                  <a:srgbClr val="0000CC"/>
                </a:solidFill>
              </a:rPr>
              <a:t> коров, повышение выхода телят и снижение заболеваемости молодняка путем внедрения в существующий бизнес-процесс новейших технологий, эффективных лечебно-профилактических препаратов и генетического материала бельгийской бело-голубой породы крупного рогатого скота</a:t>
            </a:r>
            <a:r>
              <a:rPr lang="ru-RU" sz="3200" b="1" dirty="0" smtClean="0">
                <a:solidFill>
                  <a:srgbClr val="0000CC"/>
                </a:solidFill>
              </a:rPr>
              <a:t>.</a:t>
            </a:r>
            <a:endParaRPr lang="ru-RU" sz="3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5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Рисунок 20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1" y="3714752"/>
            <a:ext cx="4714908" cy="3000396"/>
          </a:xfrm>
          <a:prstGeom prst="rect">
            <a:avLst/>
          </a:prstGeom>
          <a:noFill/>
        </p:spPr>
      </p:pic>
      <p:pic>
        <p:nvPicPr>
          <p:cNvPr id="38915" name="Рисунок 2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1" y="1000108"/>
            <a:ext cx="4664075" cy="2762250"/>
          </a:xfrm>
          <a:prstGeom prst="rect">
            <a:avLst/>
          </a:prstGeom>
          <a:noFill/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224057" y="428604"/>
            <a:ext cx="89199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Телята одного возраста от коров черно-пестрой породы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5441" y="4857761"/>
            <a:ext cx="362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 </a:t>
            </a:r>
            <a:r>
              <a:rPr lang="ru-RU" sz="3200" b="1" dirty="0" smtClean="0">
                <a:solidFill>
                  <a:srgbClr val="000099"/>
                </a:solidFill>
              </a:rPr>
              <a:t>Скрещенный </a:t>
            </a:r>
            <a:r>
              <a:rPr lang="ru-RU" sz="3200" b="1" dirty="0">
                <a:solidFill>
                  <a:srgbClr val="000099"/>
                </a:solidFill>
              </a:rPr>
              <a:t>с </a:t>
            </a:r>
            <a:r>
              <a:rPr lang="ru-RU" sz="3200" b="1" dirty="0" smtClean="0">
                <a:solidFill>
                  <a:srgbClr val="000099"/>
                </a:solidFill>
              </a:rPr>
              <a:t>ББГ</a:t>
            </a:r>
            <a:endParaRPr lang="ru-RU" sz="3200" b="1" dirty="0">
              <a:solidFill>
                <a:srgbClr val="00009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4943" y="2000241"/>
            <a:ext cx="3053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rgbClr val="000099"/>
                </a:solidFill>
              </a:rPr>
              <a:t>Чистопородный</a:t>
            </a:r>
            <a:endParaRPr lang="ru-RU" sz="32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5786445" y="341314"/>
            <a:ext cx="3357555" cy="131286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Россия, 2014-2016.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Московская обл.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Васильевское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40" name="Рисунок 26"/>
          <p:cNvPicPr>
            <a:picLocks noChangeAspect="1" noChangeArrowheads="1"/>
          </p:cNvPicPr>
          <p:nvPr/>
        </p:nvPicPr>
        <p:blipFill>
          <a:blip r:embed="rId2" cstate="print">
            <a:lum bright="20000" contrast="30000"/>
          </a:blip>
          <a:srcRect/>
          <a:stretch>
            <a:fillRect/>
          </a:stretch>
        </p:blipFill>
        <p:spPr bwMode="auto">
          <a:xfrm>
            <a:off x="2786052" y="0"/>
            <a:ext cx="3248025" cy="1828800"/>
          </a:xfrm>
          <a:prstGeom prst="rect">
            <a:avLst/>
          </a:prstGeom>
          <a:noFill/>
        </p:spPr>
      </p:pic>
      <p:pic>
        <p:nvPicPr>
          <p:cNvPr id="39941" name="Рисунок 25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/>
          <a:stretch>
            <a:fillRect/>
          </a:stretch>
        </p:blipFill>
        <p:spPr bwMode="auto">
          <a:xfrm>
            <a:off x="3643305" y="1643051"/>
            <a:ext cx="3295651" cy="1844675"/>
          </a:xfrm>
          <a:prstGeom prst="rect">
            <a:avLst/>
          </a:prstGeom>
          <a:noFill/>
        </p:spPr>
      </p:pic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357160" y="357167"/>
            <a:ext cx="2248025" cy="14532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Скрещенный теленок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Возраст  1,5 месяца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85 кг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1214415" y="2214555"/>
            <a:ext cx="2191520" cy="938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Возраст 7 месяцев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260 кг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2071672" y="3857628"/>
            <a:ext cx="2333297" cy="8429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Возраст 13 месяцев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 520 кг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3635896" y="5301208"/>
            <a:ext cx="2066925" cy="1271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живой 520 кг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Вес туши 317 кг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Выход  60,9 %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Рисунок 34" descr="IMG_3017"/>
          <p:cNvPicPr>
            <a:picLocks noChangeAspect="1" noChangeArrowheads="1"/>
          </p:cNvPicPr>
          <p:nvPr/>
        </p:nvPicPr>
        <p:blipFill>
          <a:blip r:embed="rId4" cstate="print"/>
          <a:srcRect l="9554" t="7692" r="12193"/>
          <a:stretch>
            <a:fillRect/>
          </a:stretch>
        </p:blipFill>
        <p:spPr bwMode="auto">
          <a:xfrm>
            <a:off x="4572001" y="3286124"/>
            <a:ext cx="3246439" cy="1789113"/>
          </a:xfrm>
          <a:prstGeom prst="rect">
            <a:avLst/>
          </a:prstGeom>
          <a:noFill/>
        </p:spPr>
      </p:pic>
      <p:pic>
        <p:nvPicPr>
          <p:cNvPr id="39939" name="Рисунок 35" descr="IMG_3030"/>
          <p:cNvPicPr>
            <a:picLocks noChangeAspect="1" noChangeArrowheads="1"/>
          </p:cNvPicPr>
          <p:nvPr/>
        </p:nvPicPr>
        <p:blipFill>
          <a:blip r:embed="rId5" cstate="print"/>
          <a:srcRect l="18478"/>
          <a:stretch>
            <a:fillRect/>
          </a:stretch>
        </p:blipFill>
        <p:spPr bwMode="auto">
          <a:xfrm>
            <a:off x="5894389" y="4930776"/>
            <a:ext cx="3249612" cy="1787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Рисунок 2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1725" y="-142900"/>
            <a:ext cx="6772275" cy="350361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14281" y="548680"/>
            <a:ext cx="2214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0099"/>
                </a:solidFill>
              </a:rPr>
              <a:t>Россия -  </a:t>
            </a:r>
            <a:r>
              <a:rPr lang="ru-RU" sz="2400" b="1" dirty="0">
                <a:solidFill>
                  <a:srgbClr val="000099"/>
                </a:solidFill>
              </a:rPr>
              <a:t>2016</a:t>
            </a:r>
            <a:endParaRPr lang="ru-RU" sz="2400" dirty="0">
              <a:solidFill>
                <a:srgbClr val="000099"/>
              </a:solidFill>
            </a:endParaRPr>
          </a:p>
          <a:p>
            <a:r>
              <a:rPr lang="en-US" sz="2000" b="1" dirty="0" err="1">
                <a:solidFill>
                  <a:srgbClr val="000099"/>
                </a:solidFill>
              </a:rPr>
              <a:t>Московская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err="1" smtClean="0">
                <a:solidFill>
                  <a:srgbClr val="000099"/>
                </a:solidFill>
              </a:rPr>
              <a:t>обл</a:t>
            </a:r>
            <a:r>
              <a:rPr lang="ru-RU" sz="2000" b="1" dirty="0" smtClean="0">
                <a:solidFill>
                  <a:srgbClr val="000099"/>
                </a:solidFill>
              </a:rPr>
              <a:t>.</a:t>
            </a:r>
            <a:endParaRPr lang="ru-RU" sz="2000" dirty="0">
              <a:solidFill>
                <a:srgbClr val="000099"/>
              </a:solidFill>
            </a:endParaRPr>
          </a:p>
          <a:p>
            <a:r>
              <a:rPr lang="en-US" sz="2000" b="1" dirty="0" err="1" smtClean="0">
                <a:solidFill>
                  <a:srgbClr val="000099"/>
                </a:solidFill>
              </a:rPr>
              <a:t>Наро-Фоминск</a:t>
            </a:r>
            <a:endParaRPr lang="ru-RU" sz="2000" dirty="0">
              <a:solidFill>
                <a:srgbClr val="000099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14283" y="3286124"/>
          <a:ext cx="8715438" cy="3448424"/>
        </p:xfrm>
        <a:graphic>
          <a:graphicData uri="http://schemas.openxmlformats.org/drawingml/2006/table">
            <a:tbl>
              <a:tblPr/>
              <a:tblGrid>
                <a:gridCol w="1857388"/>
                <a:gridCol w="1071571"/>
                <a:gridCol w="1071571"/>
                <a:gridCol w="1143008"/>
                <a:gridCol w="1285884"/>
                <a:gridCol w="1000132"/>
                <a:gridCol w="1285884"/>
              </a:tblGrid>
              <a:tr h="430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endParaRPr lang="en-US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 err="1">
                          <a:latin typeface="Calibri"/>
                          <a:ea typeface="Times New Roman"/>
                          <a:cs typeface="Times New Roman"/>
                        </a:rPr>
                        <a:t>Вес</a:t>
                      </a: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1" dirty="0" err="1">
                          <a:latin typeface="Calibri"/>
                          <a:ea typeface="Times New Roman"/>
                          <a:cs typeface="Times New Roman"/>
                        </a:rPr>
                        <a:t>при</a:t>
                      </a: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1" dirty="0" err="1">
                          <a:latin typeface="Calibri"/>
                          <a:ea typeface="Times New Roman"/>
                          <a:cs typeface="Times New Roman"/>
                        </a:rPr>
                        <a:t>рождении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6 </a:t>
                      </a:r>
                      <a:r>
                        <a:rPr lang="en-US" sz="1400" b="1" dirty="0" err="1">
                          <a:latin typeface="Calibri"/>
                          <a:ea typeface="Times New Roman"/>
                          <a:cs typeface="Times New Roman"/>
                        </a:rPr>
                        <a:t>месяцев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9 </a:t>
                      </a:r>
                      <a:r>
                        <a:rPr lang="en-US" sz="1400" b="1" dirty="0" err="1">
                          <a:latin typeface="Calibri"/>
                          <a:ea typeface="Times New Roman"/>
                          <a:cs typeface="Times New Roman"/>
                        </a:rPr>
                        <a:t>месяцев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12 </a:t>
                      </a:r>
                      <a:r>
                        <a:rPr lang="en-US" sz="1400" b="1" dirty="0" err="1">
                          <a:latin typeface="Calibri"/>
                          <a:ea typeface="Times New Roman"/>
                          <a:cs typeface="Times New Roman"/>
                        </a:rPr>
                        <a:t>месяцев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15 </a:t>
                      </a:r>
                      <a:r>
                        <a:rPr lang="en-US" sz="1400" b="1" dirty="0" err="1">
                          <a:latin typeface="Calibri"/>
                          <a:ea typeface="Times New Roman"/>
                          <a:cs typeface="Times New Roman"/>
                        </a:rPr>
                        <a:t>месяцев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Средний привес в день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DB3E2"/>
                    </a:solidFill>
                  </a:tcPr>
                </a:tc>
              </a:tr>
              <a:tr h="4586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 err="1" smtClean="0">
                          <a:latin typeface="Calibri"/>
                          <a:ea typeface="Times New Roman"/>
                          <a:cs typeface="Times New Roman"/>
                        </a:rPr>
                        <a:t>Бычок</a:t>
                      </a:r>
                      <a:r>
                        <a:rPr lang="ru-RU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скрещенный</a:t>
                      </a:r>
                      <a:r>
                        <a:rPr lang="en-US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с </a:t>
                      </a:r>
                      <a:r>
                        <a:rPr lang="ru-RU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ББГ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27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240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405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530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640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1,360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4863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 err="1" smtClean="0">
                          <a:latin typeface="Calibri"/>
                          <a:ea typeface="Times New Roman"/>
                          <a:cs typeface="Times New Roman"/>
                        </a:rPr>
                        <a:t>Бычок</a:t>
                      </a:r>
                      <a:r>
                        <a:rPr lang="ru-RU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скрещенный</a:t>
                      </a:r>
                      <a:r>
                        <a:rPr lang="en-US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с </a:t>
                      </a:r>
                      <a:r>
                        <a:rPr lang="ru-RU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ББГ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48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235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380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485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590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1,200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 err="1" smtClean="0">
                          <a:latin typeface="Calibri"/>
                          <a:ea typeface="Times New Roman"/>
                          <a:cs typeface="Times New Roman"/>
                        </a:rPr>
                        <a:t>Телка</a:t>
                      </a:r>
                      <a:r>
                        <a:rPr lang="ru-RU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  с</a:t>
                      </a:r>
                      <a:r>
                        <a:rPr lang="ru-RU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крещенная</a:t>
                      </a:r>
                      <a:r>
                        <a:rPr lang="en-US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с </a:t>
                      </a:r>
                      <a:r>
                        <a:rPr lang="ru-RU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ББГ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26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220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340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460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530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1,120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 err="1" smtClean="0">
                          <a:latin typeface="+mn-lt"/>
                          <a:ea typeface="Times New Roman"/>
                          <a:cs typeface="Times New Roman"/>
                        </a:rPr>
                        <a:t>Телка</a:t>
                      </a:r>
                      <a:r>
                        <a:rPr lang="ru-RU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  с</a:t>
                      </a:r>
                      <a:r>
                        <a:rPr lang="ru-RU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крещенная</a:t>
                      </a:r>
                      <a:r>
                        <a:rPr lang="en-US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 с </a:t>
                      </a:r>
                      <a:r>
                        <a:rPr lang="ru-RU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ББГ</a:t>
                      </a:r>
                      <a:endParaRPr lang="ru-RU" sz="14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35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210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325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445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510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1,105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</a:tr>
              <a:tr h="4597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 err="1" smtClean="0">
                          <a:latin typeface="+mn-lt"/>
                          <a:ea typeface="Times New Roman"/>
                          <a:cs typeface="Times New Roman"/>
                        </a:rPr>
                        <a:t>Бычок</a:t>
                      </a:r>
                      <a:r>
                        <a:rPr lang="ru-RU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en-US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скрещенный</a:t>
                      </a:r>
                      <a:r>
                        <a:rPr lang="en-US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 с </a:t>
                      </a:r>
                      <a:r>
                        <a:rPr lang="en-US" sz="1400" b="1" dirty="0" err="1">
                          <a:latin typeface="Calibri"/>
                          <a:ea typeface="Times New Roman"/>
                          <a:cs typeface="Times New Roman"/>
                        </a:rPr>
                        <a:t>Шароле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40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220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330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440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530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1,080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87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ru-RU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Бычок,</a:t>
                      </a:r>
                      <a:r>
                        <a:rPr lang="en-US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скрещенный</a:t>
                      </a:r>
                      <a:r>
                        <a:rPr lang="en-US" sz="1400" b="1" dirty="0" smtClean="0"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400" b="1" dirty="0" smtClean="0">
                          <a:latin typeface="Calibri"/>
                          <a:ea typeface="Times New Roman"/>
                          <a:cs typeface="Times New Roman"/>
                        </a:rPr>
                        <a:t>с </a:t>
                      </a:r>
                      <a:r>
                        <a:rPr lang="ru-RU" sz="1400" b="1" dirty="0" err="1">
                          <a:latin typeface="Calibri"/>
                          <a:ea typeface="Times New Roman"/>
                          <a:cs typeface="Times New Roman"/>
                        </a:rPr>
                        <a:t>Абердино</a:t>
                      </a:r>
                      <a:r>
                        <a:rPr lang="ru-RU" sz="1400" b="1" dirty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400" b="1" dirty="0" err="1">
                          <a:latin typeface="Calibri"/>
                          <a:ea typeface="Times New Roman"/>
                          <a:cs typeface="Times New Roman"/>
                        </a:rPr>
                        <a:t>Ангус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35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Times New Roman"/>
                        </a:rPr>
                        <a:t>215</a:t>
                      </a:r>
                      <a:endParaRPr lang="ru-RU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315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425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510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4683125" algn="l"/>
                        </a:tabLs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Times New Roman"/>
                        </a:rPr>
                        <a:t>1,055</a:t>
                      </a:r>
                      <a:endParaRPr lang="ru-RU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7168" marR="47168" marT="0" marB="0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Рисунок 36" descr="IMG_3045"/>
          <p:cNvPicPr>
            <a:picLocks noChangeAspect="1" noChangeArrowheads="1"/>
          </p:cNvPicPr>
          <p:nvPr/>
        </p:nvPicPr>
        <p:blipFill>
          <a:blip r:embed="rId2" cstate="print">
            <a:lum bright="10000" contrast="20000"/>
          </a:blip>
          <a:srcRect/>
          <a:stretch>
            <a:fillRect/>
          </a:stretch>
        </p:blipFill>
        <p:spPr bwMode="auto">
          <a:xfrm>
            <a:off x="357159" y="85016"/>
            <a:ext cx="2461597" cy="4582781"/>
          </a:xfrm>
          <a:prstGeom prst="rect">
            <a:avLst/>
          </a:prstGeom>
          <a:noFill/>
        </p:spPr>
      </p:pic>
      <p:pic>
        <p:nvPicPr>
          <p:cNvPr id="40963" name="Рисунок 43" descr="IMG_3062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6365714" y="67440"/>
            <a:ext cx="2431567" cy="4647444"/>
          </a:xfrm>
          <a:prstGeom prst="rect">
            <a:avLst/>
          </a:prstGeom>
          <a:noFill/>
        </p:spPr>
      </p:pic>
      <p:pic>
        <p:nvPicPr>
          <p:cNvPr id="40964" name="Рисунок 44" descr="IMG_3078"/>
          <p:cNvPicPr>
            <a:picLocks noChangeAspect="1" noChangeArrowheads="1"/>
          </p:cNvPicPr>
          <p:nvPr/>
        </p:nvPicPr>
        <p:blipFill>
          <a:blip r:embed="rId4" cstate="print">
            <a:lum bright="10000" contrast="20000"/>
          </a:blip>
          <a:srcRect/>
          <a:stretch>
            <a:fillRect/>
          </a:stretch>
        </p:blipFill>
        <p:spPr bwMode="auto">
          <a:xfrm>
            <a:off x="302570" y="5239297"/>
            <a:ext cx="2579687" cy="1446212"/>
          </a:xfrm>
          <a:prstGeom prst="rect">
            <a:avLst/>
          </a:prstGeom>
          <a:noFill/>
        </p:spPr>
      </p:pic>
      <p:pic>
        <p:nvPicPr>
          <p:cNvPr id="40965" name="Рисунок 45" descr="IMG_3090"/>
          <p:cNvPicPr>
            <a:picLocks noChangeAspect="1" noChangeArrowheads="1"/>
          </p:cNvPicPr>
          <p:nvPr/>
        </p:nvPicPr>
        <p:blipFill>
          <a:blip r:embed="rId5" cstate="print">
            <a:lum bright="10000" contrast="20000"/>
          </a:blip>
          <a:srcRect/>
          <a:stretch>
            <a:fillRect/>
          </a:stretch>
        </p:blipFill>
        <p:spPr bwMode="auto">
          <a:xfrm>
            <a:off x="3295006" y="5215484"/>
            <a:ext cx="2613025" cy="1470025"/>
          </a:xfrm>
          <a:prstGeom prst="rect">
            <a:avLst/>
          </a:prstGeom>
          <a:noFill/>
        </p:spPr>
      </p:pic>
      <p:pic>
        <p:nvPicPr>
          <p:cNvPr id="40966" name="Рисунок 46" descr="IMG_3082"/>
          <p:cNvPicPr>
            <a:picLocks noChangeAspect="1" noChangeArrowheads="1"/>
          </p:cNvPicPr>
          <p:nvPr/>
        </p:nvPicPr>
        <p:blipFill>
          <a:blip r:embed="rId6" cstate="print">
            <a:lum bright="10000" contrast="10000"/>
          </a:blip>
          <a:srcRect l="6482" t="13615" r="10019" b="3287"/>
          <a:stretch>
            <a:fillRect/>
          </a:stretch>
        </p:blipFill>
        <p:spPr bwMode="auto">
          <a:xfrm>
            <a:off x="6414444" y="5215484"/>
            <a:ext cx="2516187" cy="1406525"/>
          </a:xfrm>
          <a:prstGeom prst="rect">
            <a:avLst/>
          </a:prstGeom>
          <a:noFill/>
        </p:spPr>
      </p:pic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3000365" y="1643050"/>
            <a:ext cx="3297548" cy="12995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Качество мяса  скрещенных  быков</a:t>
            </a:r>
            <a:endParaRPr kumimoji="0" lang="ru-RU" sz="28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Россия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оле 40"/>
          <p:cNvSpPr txBox="1">
            <a:spLocks noChangeArrowheads="1"/>
          </p:cNvSpPr>
          <p:nvPr/>
        </p:nvSpPr>
        <p:spPr bwMode="auto">
          <a:xfrm>
            <a:off x="523875" y="314325"/>
            <a:ext cx="8008565" cy="5223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Фермы откорма бычков молочной породы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Поле 40"/>
          <p:cNvSpPr txBox="1">
            <a:spLocks noChangeArrowheads="1"/>
          </p:cNvSpPr>
          <p:nvPr/>
        </p:nvSpPr>
        <p:spPr bwMode="auto">
          <a:xfrm>
            <a:off x="251520" y="1196752"/>
            <a:ext cx="8640960" cy="1800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Поле 40"/>
          <p:cNvSpPr txBox="1">
            <a:spLocks noChangeArrowheads="1"/>
          </p:cNvSpPr>
          <p:nvPr/>
        </p:nvSpPr>
        <p:spPr bwMode="auto">
          <a:xfrm>
            <a:off x="611560" y="3789040"/>
            <a:ext cx="8008565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Фермы откорма </a:t>
            </a:r>
            <a:r>
              <a:rPr kumimoji="0" 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кроссбредных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 бычков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268760"/>
            <a:ext cx="83529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Фермы, где откармливают быков молочной породы в течение </a:t>
            </a:r>
            <a:r>
              <a:rPr lang="ru-RU" sz="2000" b="1" dirty="0" smtClean="0">
                <a:solidFill>
                  <a:srgbClr val="C00000"/>
                </a:solidFill>
              </a:rPr>
              <a:t>365</a:t>
            </a:r>
            <a:r>
              <a:rPr lang="ru-RU" sz="2000" b="1" dirty="0" smtClean="0"/>
              <a:t> дней, вес быка на выходе должен быть больше </a:t>
            </a:r>
            <a:r>
              <a:rPr lang="ru-RU" sz="2000" b="1" dirty="0" smtClean="0">
                <a:solidFill>
                  <a:srgbClr val="C00000"/>
                </a:solidFill>
              </a:rPr>
              <a:t>500 </a:t>
            </a:r>
            <a:r>
              <a:rPr lang="ru-RU" sz="2000" b="1" dirty="0" smtClean="0"/>
              <a:t>кг,  с выходом по туши </a:t>
            </a:r>
            <a:r>
              <a:rPr lang="ru-RU" sz="2000" b="1" dirty="0" smtClean="0">
                <a:solidFill>
                  <a:srgbClr val="C00000"/>
                </a:solidFill>
              </a:rPr>
              <a:t>54-56%</a:t>
            </a:r>
            <a:r>
              <a:rPr lang="ru-RU" sz="2000" b="1" dirty="0" smtClean="0"/>
              <a:t>. Вес туши  должен быть выше </a:t>
            </a:r>
            <a:r>
              <a:rPr lang="ru-RU" sz="2000" b="1" dirty="0" smtClean="0">
                <a:solidFill>
                  <a:srgbClr val="C00000"/>
                </a:solidFill>
              </a:rPr>
              <a:t>270 </a:t>
            </a:r>
            <a:r>
              <a:rPr lang="ru-RU" sz="2000" b="1" dirty="0" smtClean="0"/>
              <a:t>кг, цена туши конкурирует с Белоруской говядиной и сегодня она составляет  </a:t>
            </a:r>
            <a:r>
              <a:rPr lang="ru-RU" sz="2000" b="1" dirty="0" smtClean="0">
                <a:solidFill>
                  <a:srgbClr val="C00000"/>
                </a:solidFill>
              </a:rPr>
              <a:t>240 </a:t>
            </a:r>
            <a:r>
              <a:rPr lang="ru-RU" sz="2000" b="1" dirty="0" err="1" smtClean="0"/>
              <a:t>руб</a:t>
            </a:r>
            <a:r>
              <a:rPr lang="ru-RU" sz="2000" b="1" dirty="0" smtClean="0"/>
              <a:t> без НДС.   Стоимость быка при сдаче на убой составит  от </a:t>
            </a:r>
            <a:r>
              <a:rPr lang="ru-RU" sz="2000" b="1" dirty="0" smtClean="0">
                <a:solidFill>
                  <a:srgbClr val="C00000"/>
                </a:solidFill>
              </a:rPr>
              <a:t>65 000 </a:t>
            </a:r>
            <a:r>
              <a:rPr lang="ru-RU" sz="2000" b="1" dirty="0" err="1" smtClean="0"/>
              <a:t>руб</a:t>
            </a:r>
            <a:r>
              <a:rPr lang="ru-RU" sz="2000" b="1" dirty="0" smtClean="0"/>
              <a:t> и выше.</a:t>
            </a:r>
          </a:p>
        </p:txBody>
      </p:sp>
      <p:sp>
        <p:nvSpPr>
          <p:cNvPr id="9" name="Стрелка вниз 8"/>
          <p:cNvSpPr/>
          <p:nvPr/>
        </p:nvSpPr>
        <p:spPr>
          <a:xfrm>
            <a:off x="4355976" y="836712"/>
            <a:ext cx="360040" cy="36004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0" name="Поле 40"/>
          <p:cNvSpPr txBox="1">
            <a:spLocks noChangeArrowheads="1"/>
          </p:cNvSpPr>
          <p:nvPr/>
        </p:nvSpPr>
        <p:spPr bwMode="auto">
          <a:xfrm>
            <a:off x="251520" y="4725144"/>
            <a:ext cx="8640960" cy="18722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4797152"/>
            <a:ext cx="83529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Фермы, где откармливают </a:t>
            </a:r>
            <a:r>
              <a:rPr lang="ru-RU" sz="2000" b="1" dirty="0" err="1" smtClean="0"/>
              <a:t>кроссбредных</a:t>
            </a:r>
            <a:r>
              <a:rPr lang="ru-RU" sz="2000" b="1" dirty="0" smtClean="0"/>
              <a:t> быков в течение </a:t>
            </a:r>
            <a:r>
              <a:rPr lang="ru-RU" sz="2000" b="1" dirty="0" smtClean="0">
                <a:solidFill>
                  <a:srgbClr val="C00000"/>
                </a:solidFill>
              </a:rPr>
              <a:t>305</a:t>
            </a:r>
            <a:r>
              <a:rPr lang="ru-RU" sz="2000" b="1" dirty="0" smtClean="0"/>
              <a:t> дней, вес быка на выходе должен быть больше </a:t>
            </a:r>
            <a:r>
              <a:rPr lang="ru-RU" sz="2000" b="1" dirty="0" smtClean="0">
                <a:solidFill>
                  <a:srgbClr val="C00000"/>
                </a:solidFill>
              </a:rPr>
              <a:t>650 </a:t>
            </a:r>
            <a:r>
              <a:rPr lang="ru-RU" sz="2000" b="1" dirty="0" smtClean="0"/>
              <a:t>кг,  с выходом по туши </a:t>
            </a:r>
            <a:r>
              <a:rPr lang="ru-RU" sz="2000" b="1" dirty="0" smtClean="0">
                <a:solidFill>
                  <a:srgbClr val="C00000"/>
                </a:solidFill>
              </a:rPr>
              <a:t>58-60%</a:t>
            </a:r>
            <a:r>
              <a:rPr lang="ru-RU" sz="2000" b="1" dirty="0" smtClean="0"/>
              <a:t>.</a:t>
            </a:r>
          </a:p>
          <a:p>
            <a:r>
              <a:rPr lang="ru-RU" sz="2000" b="1" dirty="0" smtClean="0"/>
              <a:t>Вес туши  должен быть выше </a:t>
            </a:r>
            <a:r>
              <a:rPr lang="ru-RU" sz="2000" b="1" dirty="0" smtClean="0">
                <a:solidFill>
                  <a:srgbClr val="C00000"/>
                </a:solidFill>
              </a:rPr>
              <a:t>370 </a:t>
            </a:r>
            <a:r>
              <a:rPr lang="ru-RU" sz="2000" b="1" dirty="0" smtClean="0"/>
              <a:t>кг, цена туши вне конкуренции и сегодня составляет  </a:t>
            </a:r>
            <a:r>
              <a:rPr lang="ru-RU" sz="2000" b="1" dirty="0" smtClean="0">
                <a:solidFill>
                  <a:srgbClr val="C00000"/>
                </a:solidFill>
              </a:rPr>
              <a:t>260 </a:t>
            </a:r>
            <a:r>
              <a:rPr lang="ru-RU" sz="2000" b="1" dirty="0" smtClean="0"/>
              <a:t>руб. без НДС.   Стоимость быка при сдаче на убой составит  от </a:t>
            </a:r>
            <a:r>
              <a:rPr lang="ru-RU" sz="2000" b="1" dirty="0" smtClean="0">
                <a:solidFill>
                  <a:srgbClr val="C00000"/>
                </a:solidFill>
              </a:rPr>
              <a:t>100 000 </a:t>
            </a:r>
            <a:r>
              <a:rPr lang="ru-RU" sz="2000" b="1" dirty="0" err="1" smtClean="0"/>
              <a:t>руб</a:t>
            </a:r>
            <a:r>
              <a:rPr lang="ru-RU" sz="2000" b="1" dirty="0" smtClean="0"/>
              <a:t> и выше. </a:t>
            </a:r>
          </a:p>
        </p:txBody>
      </p:sp>
      <p:sp>
        <p:nvSpPr>
          <p:cNvPr id="12" name="Стрелка вниз 11"/>
          <p:cNvSpPr/>
          <p:nvPr/>
        </p:nvSpPr>
        <p:spPr>
          <a:xfrm>
            <a:off x="4427984" y="4293096"/>
            <a:ext cx="360040" cy="432048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е 40"/>
          <p:cNvSpPr txBox="1">
            <a:spLocks noChangeArrowheads="1"/>
          </p:cNvSpPr>
          <p:nvPr/>
        </p:nvSpPr>
        <p:spPr bwMode="auto">
          <a:xfrm>
            <a:off x="523875" y="314325"/>
            <a:ext cx="8008565" cy="5223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Фермы откорма телят до 8-месячного </a:t>
            </a:r>
            <a:r>
              <a:rPr lang="ru-RU" sz="2800" b="1" dirty="0" smtClean="0">
                <a:latin typeface="Calibri" pitchFamily="34" charset="0"/>
              </a:rPr>
              <a:t>возраста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Поле 40"/>
          <p:cNvSpPr txBox="1">
            <a:spLocks noChangeArrowheads="1"/>
          </p:cNvSpPr>
          <p:nvPr/>
        </p:nvSpPr>
        <p:spPr bwMode="auto">
          <a:xfrm>
            <a:off x="251520" y="1196752"/>
            <a:ext cx="8568952" cy="5223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Вес бычков при передаче на интенсивный откорм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Стрелка вниз 3"/>
          <p:cNvSpPr/>
          <p:nvPr/>
        </p:nvSpPr>
        <p:spPr>
          <a:xfrm>
            <a:off x="4283968" y="90872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е 40"/>
          <p:cNvSpPr txBox="1">
            <a:spLocks noChangeArrowheads="1"/>
          </p:cNvSpPr>
          <p:nvPr/>
        </p:nvSpPr>
        <p:spPr bwMode="auto">
          <a:xfrm>
            <a:off x="395536" y="2060848"/>
            <a:ext cx="3816424" cy="936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Поле 40"/>
          <p:cNvSpPr txBox="1">
            <a:spLocks noChangeArrowheads="1"/>
          </p:cNvSpPr>
          <p:nvPr/>
        </p:nvSpPr>
        <p:spPr bwMode="auto">
          <a:xfrm>
            <a:off x="4716016" y="2060848"/>
            <a:ext cx="3816424" cy="936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Стрелка вниз 6"/>
          <p:cNvSpPr/>
          <p:nvPr/>
        </p:nvSpPr>
        <p:spPr>
          <a:xfrm>
            <a:off x="6660232" y="1772816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низ 7"/>
          <p:cNvSpPr/>
          <p:nvPr/>
        </p:nvSpPr>
        <p:spPr>
          <a:xfrm>
            <a:off x="2123728" y="1772816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67544" y="2132856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C00000"/>
                </a:solidFill>
              </a:rPr>
              <a:t>Бычок молочной породы:</a:t>
            </a:r>
          </a:p>
          <a:p>
            <a:pPr algn="ctr"/>
            <a:r>
              <a:rPr lang="ru-RU" sz="2400" b="1" dirty="0" smtClean="0"/>
              <a:t>от</a:t>
            </a:r>
            <a:r>
              <a:rPr lang="ru-RU" sz="2400" b="1" dirty="0" smtClean="0">
                <a:solidFill>
                  <a:srgbClr val="C00000"/>
                </a:solidFill>
              </a:rPr>
              <a:t> 180 </a:t>
            </a:r>
            <a:r>
              <a:rPr lang="ru-RU" sz="2400" b="1" dirty="0" smtClean="0"/>
              <a:t>кг до </a:t>
            </a:r>
            <a:r>
              <a:rPr lang="ru-RU" sz="2400" b="1" dirty="0" smtClean="0">
                <a:solidFill>
                  <a:srgbClr val="C00000"/>
                </a:solidFill>
              </a:rPr>
              <a:t>230 </a:t>
            </a:r>
            <a:r>
              <a:rPr lang="ru-RU" sz="2400" b="1" dirty="0" smtClean="0"/>
              <a:t>кг</a:t>
            </a:r>
            <a:endParaRPr lang="ru-RU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2132856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 smtClean="0">
                <a:solidFill>
                  <a:srgbClr val="C00000"/>
                </a:solidFill>
              </a:rPr>
              <a:t>Кроссбредный</a:t>
            </a:r>
            <a:r>
              <a:rPr lang="ru-RU" sz="2400" b="1" dirty="0" smtClean="0">
                <a:solidFill>
                  <a:srgbClr val="C00000"/>
                </a:solidFill>
              </a:rPr>
              <a:t> бычок:</a:t>
            </a:r>
          </a:p>
          <a:p>
            <a:pPr algn="ctr"/>
            <a:r>
              <a:rPr lang="ru-RU" sz="2400" b="1" dirty="0" smtClean="0"/>
              <a:t>от </a:t>
            </a:r>
            <a:r>
              <a:rPr lang="ru-RU" sz="2400" b="1" dirty="0" smtClean="0">
                <a:solidFill>
                  <a:srgbClr val="C00000"/>
                </a:solidFill>
              </a:rPr>
              <a:t>280</a:t>
            </a:r>
            <a:r>
              <a:rPr lang="ru-RU" sz="2400" b="1" dirty="0" smtClean="0"/>
              <a:t> кг до </a:t>
            </a:r>
            <a:r>
              <a:rPr lang="ru-RU" sz="2400" b="1" dirty="0" smtClean="0">
                <a:solidFill>
                  <a:srgbClr val="C00000"/>
                </a:solidFill>
              </a:rPr>
              <a:t>320</a:t>
            </a:r>
            <a:r>
              <a:rPr lang="ru-RU" sz="2400" b="1" dirty="0" smtClean="0"/>
              <a:t> кг</a:t>
            </a:r>
          </a:p>
        </p:txBody>
      </p:sp>
      <p:sp>
        <p:nvSpPr>
          <p:cNvPr id="11" name="Поле 40"/>
          <p:cNvSpPr txBox="1">
            <a:spLocks noChangeArrowheads="1"/>
          </p:cNvSpPr>
          <p:nvPr/>
        </p:nvSpPr>
        <p:spPr bwMode="auto">
          <a:xfrm>
            <a:off x="323528" y="3645024"/>
            <a:ext cx="8568952" cy="522387"/>
          </a:xfrm>
          <a:prstGeom prst="rect">
            <a:avLst/>
          </a:prstGeom>
          <a:solidFill>
            <a:srgbClr val="FFFF99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ru-RU" sz="2400" b="1" dirty="0" smtClean="0"/>
              <a:t>Возможная цена 1 кг живого веса  8-месячных телят </a:t>
            </a:r>
            <a:r>
              <a:rPr lang="ru-RU" sz="2400" b="1" dirty="0" smtClean="0">
                <a:solidFill>
                  <a:srgbClr val="C00000"/>
                </a:solidFill>
              </a:rPr>
              <a:t>160</a:t>
            </a:r>
            <a:r>
              <a:rPr lang="ru-RU" sz="2400" b="1" dirty="0" smtClean="0"/>
              <a:t> руб.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Поле 40"/>
          <p:cNvSpPr txBox="1">
            <a:spLocks noChangeArrowheads="1"/>
          </p:cNvSpPr>
          <p:nvPr/>
        </p:nvSpPr>
        <p:spPr bwMode="auto">
          <a:xfrm>
            <a:off x="323528" y="4509120"/>
            <a:ext cx="8568952" cy="5760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ru-RU" sz="3200" b="1" dirty="0" smtClean="0"/>
              <a:t>Стоимость телят при продаже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Поле 40"/>
          <p:cNvSpPr txBox="1">
            <a:spLocks noChangeArrowheads="1"/>
          </p:cNvSpPr>
          <p:nvPr/>
        </p:nvSpPr>
        <p:spPr bwMode="auto">
          <a:xfrm>
            <a:off x="395536" y="5517232"/>
            <a:ext cx="3816424" cy="9361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Поле 40"/>
          <p:cNvSpPr txBox="1">
            <a:spLocks noChangeArrowheads="1"/>
          </p:cNvSpPr>
          <p:nvPr/>
        </p:nvSpPr>
        <p:spPr bwMode="auto">
          <a:xfrm>
            <a:off x="4860032" y="5517232"/>
            <a:ext cx="3816424" cy="9361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517232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C00000"/>
                </a:solidFill>
              </a:rPr>
              <a:t>Бычок молочной породы:</a:t>
            </a:r>
          </a:p>
          <a:p>
            <a:r>
              <a:rPr lang="ru-RU" sz="2400" b="1" dirty="0" smtClean="0"/>
              <a:t>от </a:t>
            </a:r>
            <a:r>
              <a:rPr lang="ru-RU" sz="2400" b="1" dirty="0" smtClean="0">
                <a:solidFill>
                  <a:srgbClr val="C00000"/>
                </a:solidFill>
              </a:rPr>
              <a:t>28 800 </a:t>
            </a:r>
            <a:r>
              <a:rPr lang="ru-RU" sz="2400" b="1" dirty="0" smtClean="0"/>
              <a:t>до </a:t>
            </a:r>
            <a:r>
              <a:rPr lang="ru-RU" sz="2400" b="1" dirty="0" smtClean="0">
                <a:solidFill>
                  <a:srgbClr val="C00000"/>
                </a:solidFill>
              </a:rPr>
              <a:t>36 800 </a:t>
            </a:r>
            <a:r>
              <a:rPr lang="ru-RU" sz="2400" b="1" dirty="0" smtClean="0"/>
              <a:t>руб.</a:t>
            </a:r>
            <a:endParaRPr lang="ru-RU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04048" y="5589240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 smtClean="0">
                <a:solidFill>
                  <a:srgbClr val="C00000"/>
                </a:solidFill>
              </a:rPr>
              <a:t>Кроссбредный</a:t>
            </a:r>
            <a:r>
              <a:rPr lang="ru-RU" sz="2400" b="1" dirty="0" smtClean="0">
                <a:solidFill>
                  <a:srgbClr val="C00000"/>
                </a:solidFill>
              </a:rPr>
              <a:t> бычок:</a:t>
            </a:r>
          </a:p>
          <a:p>
            <a:pPr algn="ctr"/>
            <a:r>
              <a:rPr lang="ru-RU" sz="2400" b="1" dirty="0" smtClean="0"/>
              <a:t>от </a:t>
            </a:r>
            <a:r>
              <a:rPr lang="ru-RU" sz="2400" b="1" dirty="0" smtClean="0">
                <a:solidFill>
                  <a:srgbClr val="C00000"/>
                </a:solidFill>
              </a:rPr>
              <a:t>44 800 </a:t>
            </a:r>
            <a:r>
              <a:rPr lang="ru-RU" sz="2400" b="1" dirty="0" smtClean="0"/>
              <a:t>до </a:t>
            </a:r>
            <a:r>
              <a:rPr lang="ru-RU" sz="2400" b="1" dirty="0" smtClean="0">
                <a:solidFill>
                  <a:srgbClr val="C00000"/>
                </a:solidFill>
              </a:rPr>
              <a:t>51 000 </a:t>
            </a:r>
            <a:r>
              <a:rPr lang="ru-RU" sz="2400" b="1" dirty="0" smtClean="0"/>
              <a:t>руб</a:t>
            </a:r>
            <a:r>
              <a:rPr lang="ru-RU" sz="2400" dirty="0" smtClean="0"/>
              <a:t>.</a:t>
            </a:r>
            <a:endParaRPr lang="ru-RU" sz="2400" b="1" dirty="0" smtClean="0"/>
          </a:p>
        </p:txBody>
      </p:sp>
      <p:sp>
        <p:nvSpPr>
          <p:cNvPr id="17" name="Стрелка вниз 16"/>
          <p:cNvSpPr/>
          <p:nvPr/>
        </p:nvSpPr>
        <p:spPr>
          <a:xfrm>
            <a:off x="2123728" y="5085184"/>
            <a:ext cx="288032" cy="432048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6588224" y="5085184"/>
            <a:ext cx="288032" cy="432048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19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9644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00CC"/>
                </a:solidFill>
              </a:rPr>
              <a:t>  Производство 30-дневных </a:t>
            </a:r>
            <a:r>
              <a:rPr lang="ru-RU" sz="2400" b="1" dirty="0" err="1" smtClean="0">
                <a:solidFill>
                  <a:srgbClr val="0000CC"/>
                </a:solidFill>
              </a:rPr>
              <a:t>кроссбредных</a:t>
            </a:r>
            <a:r>
              <a:rPr lang="ru-RU" sz="2400" b="1" dirty="0" smtClean="0">
                <a:solidFill>
                  <a:srgbClr val="0000CC"/>
                </a:solidFill>
              </a:rPr>
              <a:t> телят потребует дополнительных усилий и вложений. Необходимо первоначальное вложение на </a:t>
            </a:r>
            <a:r>
              <a:rPr lang="ru-RU" sz="2400" b="1" dirty="0" err="1" smtClean="0">
                <a:solidFill>
                  <a:srgbClr val="0000CC"/>
                </a:solidFill>
              </a:rPr>
              <a:t>спермодозы</a:t>
            </a:r>
            <a:r>
              <a:rPr lang="ru-RU" sz="2400" b="1" dirty="0" smtClean="0">
                <a:solidFill>
                  <a:srgbClr val="0000CC"/>
                </a:solidFill>
              </a:rPr>
              <a:t>, на работу высококвалифицированных ветеринарных специалистов, ветеринарных препаратов, ведения специализированного учёта и. т. д. Сумма вложений - около </a:t>
            </a:r>
            <a:r>
              <a:rPr lang="ru-RU" sz="2400" b="1" dirty="0" smtClean="0">
                <a:solidFill>
                  <a:srgbClr val="C00000"/>
                </a:solidFill>
              </a:rPr>
              <a:t>13 000 </a:t>
            </a:r>
            <a:r>
              <a:rPr lang="ru-RU" sz="2400" b="1" dirty="0" smtClean="0">
                <a:solidFill>
                  <a:srgbClr val="0000CC"/>
                </a:solidFill>
              </a:rPr>
              <a:t>рублей на одну голову теленка. Эта сумма может быть выделена в виде дотаций или субсидий  или ещё, какого-нибудь финансового механизма. Эти деньги можно вернуть за счет высокой прибыли после конечной стадии откорма </a:t>
            </a:r>
            <a:r>
              <a:rPr lang="ru-RU" sz="2400" b="1" dirty="0" err="1" smtClean="0">
                <a:solidFill>
                  <a:srgbClr val="0000CC"/>
                </a:solidFill>
              </a:rPr>
              <a:t>кроссбредных</a:t>
            </a:r>
            <a:r>
              <a:rPr lang="ru-RU" sz="2400" b="1" dirty="0" smtClean="0">
                <a:solidFill>
                  <a:srgbClr val="0000CC"/>
                </a:solidFill>
              </a:rPr>
              <a:t> телят. </a:t>
            </a:r>
          </a:p>
          <a:p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6300" b="8001"/>
          <a:stretch>
            <a:fillRect/>
          </a:stretch>
        </p:blipFill>
        <p:spPr bwMode="auto">
          <a:xfrm>
            <a:off x="0" y="4409728"/>
            <a:ext cx="9144000" cy="2448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286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871296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00CC"/>
                </a:solidFill>
              </a:rPr>
              <a:t>Цена выкупа 30-дневных телят</a:t>
            </a:r>
            <a:endParaRPr lang="ru-RU" sz="2800" b="1" dirty="0" smtClean="0">
              <a:solidFill>
                <a:srgbClr val="0000CC"/>
              </a:solidFill>
            </a:endParaRPr>
          </a:p>
          <a:p>
            <a:r>
              <a:rPr lang="ru-RU" sz="2800" b="1" dirty="0" smtClean="0"/>
              <a:t>Теленок молочной породы  -  </a:t>
            </a:r>
            <a:r>
              <a:rPr lang="ru-RU" sz="2800" b="1" dirty="0" smtClean="0">
                <a:solidFill>
                  <a:srgbClr val="C00000"/>
                </a:solidFill>
              </a:rPr>
              <a:t>160</a:t>
            </a:r>
            <a:r>
              <a:rPr lang="ru-RU" sz="2800" b="1" dirty="0" smtClean="0"/>
              <a:t> </a:t>
            </a:r>
            <a:r>
              <a:rPr lang="ru-RU" sz="2800" b="1" dirty="0" err="1" smtClean="0"/>
              <a:t>руб</a:t>
            </a:r>
            <a:r>
              <a:rPr lang="ru-RU" sz="2800" b="1" dirty="0" smtClean="0"/>
              <a:t> за кг </a:t>
            </a:r>
            <a:r>
              <a:rPr lang="ru-RU" sz="2800" b="1" dirty="0" err="1" smtClean="0"/>
              <a:t>жив.веса</a:t>
            </a:r>
            <a:endParaRPr lang="ru-RU" sz="2800" b="1" dirty="0" smtClean="0"/>
          </a:p>
          <a:p>
            <a:r>
              <a:rPr lang="ru-RU" sz="2800" b="1" dirty="0" err="1" smtClean="0"/>
              <a:t>Кроссбредный</a:t>
            </a:r>
            <a:r>
              <a:rPr lang="ru-RU" sz="2800" b="1" dirty="0" smtClean="0"/>
              <a:t> телёнок         -  </a:t>
            </a:r>
            <a:r>
              <a:rPr lang="ru-RU" sz="2800" b="1" dirty="0" smtClean="0">
                <a:solidFill>
                  <a:srgbClr val="C00000"/>
                </a:solidFill>
              </a:rPr>
              <a:t>200</a:t>
            </a:r>
            <a:r>
              <a:rPr lang="ru-RU" sz="2800" b="1" dirty="0" smtClean="0"/>
              <a:t> </a:t>
            </a:r>
            <a:r>
              <a:rPr lang="ru-RU" sz="2800" b="1" dirty="0" err="1" smtClean="0"/>
              <a:t>руб</a:t>
            </a:r>
            <a:r>
              <a:rPr lang="ru-RU" sz="2800" b="1" dirty="0" smtClean="0"/>
              <a:t> за кг жив. веса</a:t>
            </a:r>
          </a:p>
          <a:p>
            <a:endParaRPr lang="ru-RU" sz="2800" b="1" u="sng" dirty="0" smtClean="0">
              <a:solidFill>
                <a:srgbClr val="0000CC"/>
              </a:solidFill>
            </a:endParaRPr>
          </a:p>
          <a:p>
            <a:r>
              <a:rPr lang="ru-RU" sz="2800" b="1" u="sng" dirty="0" smtClean="0">
                <a:solidFill>
                  <a:srgbClr val="0000CC"/>
                </a:solidFill>
              </a:rPr>
              <a:t>Вес  телёнка</a:t>
            </a:r>
            <a:endParaRPr lang="ru-RU" sz="2800" b="1" dirty="0" smtClean="0">
              <a:solidFill>
                <a:srgbClr val="0000CC"/>
              </a:solidFill>
            </a:endParaRPr>
          </a:p>
          <a:p>
            <a:r>
              <a:rPr lang="ru-RU" sz="2800" b="1" dirty="0" smtClean="0"/>
              <a:t>Теленок молочной породы  -  </a:t>
            </a:r>
            <a:r>
              <a:rPr lang="ru-RU" sz="2800" b="1" dirty="0" smtClean="0">
                <a:solidFill>
                  <a:srgbClr val="C00000"/>
                </a:solidFill>
              </a:rPr>
              <a:t>50-55</a:t>
            </a:r>
            <a:r>
              <a:rPr lang="ru-RU" sz="2800" b="1" dirty="0" smtClean="0"/>
              <a:t> кг </a:t>
            </a:r>
          </a:p>
          <a:p>
            <a:r>
              <a:rPr lang="ru-RU" sz="2800" b="1" dirty="0" err="1" smtClean="0"/>
              <a:t>Кроссбредный</a:t>
            </a:r>
            <a:r>
              <a:rPr lang="ru-RU" sz="2800" b="1" dirty="0" smtClean="0"/>
              <a:t> телёнок         -  </a:t>
            </a:r>
            <a:r>
              <a:rPr lang="ru-RU" sz="2800" b="1" dirty="0" smtClean="0">
                <a:solidFill>
                  <a:srgbClr val="C00000"/>
                </a:solidFill>
              </a:rPr>
              <a:t>55 -80 </a:t>
            </a:r>
            <a:r>
              <a:rPr lang="ru-RU" sz="2800" b="1" dirty="0" smtClean="0"/>
              <a:t>кг</a:t>
            </a:r>
          </a:p>
          <a:p>
            <a:endParaRPr lang="ru-RU" sz="2800" b="1" u="sng" dirty="0" smtClean="0">
              <a:solidFill>
                <a:srgbClr val="0000CC"/>
              </a:solidFill>
            </a:endParaRPr>
          </a:p>
          <a:p>
            <a:r>
              <a:rPr lang="ru-RU" sz="2800" b="1" u="sng" dirty="0" smtClean="0">
                <a:solidFill>
                  <a:srgbClr val="0000CC"/>
                </a:solidFill>
              </a:rPr>
              <a:t>Стоимость  телёнка</a:t>
            </a:r>
            <a:endParaRPr lang="ru-RU" sz="2800" b="1" dirty="0" smtClean="0">
              <a:solidFill>
                <a:srgbClr val="0000CC"/>
              </a:solidFill>
            </a:endParaRPr>
          </a:p>
          <a:p>
            <a:r>
              <a:rPr lang="ru-RU" sz="2800" b="1" dirty="0" smtClean="0"/>
              <a:t>Теленок молочной породы  - от </a:t>
            </a:r>
            <a:r>
              <a:rPr lang="ru-RU" sz="2800" b="1" dirty="0" smtClean="0">
                <a:solidFill>
                  <a:srgbClr val="C00000"/>
                </a:solidFill>
              </a:rPr>
              <a:t>8 000 </a:t>
            </a:r>
            <a:r>
              <a:rPr lang="ru-RU" sz="2800" b="1" dirty="0" smtClean="0"/>
              <a:t>до </a:t>
            </a:r>
            <a:r>
              <a:rPr lang="ru-RU" sz="2800" b="1" dirty="0" smtClean="0">
                <a:solidFill>
                  <a:srgbClr val="C00000"/>
                </a:solidFill>
              </a:rPr>
              <a:t>11 200 </a:t>
            </a:r>
            <a:r>
              <a:rPr lang="ru-RU" sz="2800" b="1" dirty="0" err="1" smtClean="0"/>
              <a:t>руб</a:t>
            </a:r>
            <a:endParaRPr lang="ru-RU" sz="2800" b="1" dirty="0" smtClean="0"/>
          </a:p>
          <a:p>
            <a:r>
              <a:rPr lang="ru-RU" sz="2800" b="1" dirty="0" err="1" smtClean="0"/>
              <a:t>Кроссбредный</a:t>
            </a:r>
            <a:r>
              <a:rPr lang="ru-RU" sz="2800" b="1" dirty="0" smtClean="0"/>
              <a:t> телёнок          - от </a:t>
            </a:r>
            <a:r>
              <a:rPr lang="ru-RU" sz="2800" b="1" dirty="0" smtClean="0">
                <a:solidFill>
                  <a:srgbClr val="C00000"/>
                </a:solidFill>
              </a:rPr>
              <a:t>11 000 </a:t>
            </a:r>
            <a:r>
              <a:rPr lang="ru-RU" sz="2800" b="1" dirty="0" smtClean="0"/>
              <a:t>до </a:t>
            </a:r>
            <a:r>
              <a:rPr lang="ru-RU" sz="2800" b="1" dirty="0" smtClean="0">
                <a:solidFill>
                  <a:srgbClr val="C00000"/>
                </a:solidFill>
              </a:rPr>
              <a:t>16 000 </a:t>
            </a:r>
            <a:r>
              <a:rPr lang="ru-RU" sz="2800" b="1" dirty="0" err="1" smtClean="0"/>
              <a:t>руб</a:t>
            </a:r>
            <a:endParaRPr lang="ru-RU" sz="2800" b="1" dirty="0" smtClean="0"/>
          </a:p>
          <a:p>
            <a:endParaRPr lang="ru-RU" dirty="0"/>
          </a:p>
        </p:txBody>
      </p:sp>
      <p:pic>
        <p:nvPicPr>
          <p:cNvPr id="3074" name="Picture 2" descr="image22"/>
          <p:cNvPicPr>
            <a:picLocks noChangeAspect="1" noChangeArrowheads="1"/>
          </p:cNvPicPr>
          <p:nvPr/>
        </p:nvPicPr>
        <p:blipFill>
          <a:blip r:embed="rId2" cstate="print"/>
          <a:srcRect l="62727" t="11957" r="3709" b="24235"/>
          <a:stretch>
            <a:fillRect/>
          </a:stretch>
        </p:blipFill>
        <p:spPr bwMode="auto">
          <a:xfrm>
            <a:off x="0" y="5044084"/>
            <a:ext cx="1656184" cy="181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image23"/>
          <p:cNvPicPr>
            <a:picLocks noChangeAspect="1" noChangeArrowheads="1"/>
          </p:cNvPicPr>
          <p:nvPr/>
        </p:nvPicPr>
        <p:blipFill>
          <a:blip r:embed="rId3" cstate="print"/>
          <a:srcRect l="60503" t="11799" r="8257" b="53856"/>
          <a:stretch>
            <a:fillRect/>
          </a:stretch>
        </p:blipFill>
        <p:spPr bwMode="auto">
          <a:xfrm>
            <a:off x="1691680" y="5085185"/>
            <a:ext cx="2563806" cy="177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image23"/>
          <p:cNvPicPr>
            <a:picLocks noChangeAspect="1" noChangeArrowheads="1"/>
          </p:cNvPicPr>
          <p:nvPr/>
        </p:nvPicPr>
        <p:blipFill>
          <a:blip r:embed="rId3" cstate="print"/>
          <a:srcRect l="62046" t="56423" r="5551" b="6779"/>
          <a:stretch>
            <a:fillRect/>
          </a:stretch>
        </p:blipFill>
        <p:spPr bwMode="auto">
          <a:xfrm>
            <a:off x="4283968" y="5109234"/>
            <a:ext cx="2448272" cy="1748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image25"/>
          <p:cNvPicPr>
            <a:picLocks noChangeAspect="1" noChangeArrowheads="1"/>
          </p:cNvPicPr>
          <p:nvPr/>
        </p:nvPicPr>
        <p:blipFill>
          <a:blip r:embed="rId4" cstate="print"/>
          <a:srcRect l="43842" t="62432" b="5016"/>
          <a:stretch>
            <a:fillRect/>
          </a:stretch>
        </p:blipFill>
        <p:spPr bwMode="auto">
          <a:xfrm>
            <a:off x="6804248" y="5085185"/>
            <a:ext cx="2232248" cy="177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215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0" y="184666"/>
            <a:ext cx="914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5300" algn="l"/>
              </a:tabLst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Сводная сравнительная таблица откорма бычков на разных стадиях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107504" y="764704"/>
          <a:ext cx="8856983" cy="567842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86785"/>
                <a:gridCol w="1653495"/>
                <a:gridCol w="1653495"/>
                <a:gridCol w="1725386"/>
                <a:gridCol w="1437822"/>
              </a:tblGrid>
              <a:tr h="8497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 smtClean="0"/>
                        <a:t>Теленок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Вес на начальной стадии откорма, </a:t>
                      </a:r>
                      <a:r>
                        <a:rPr lang="ru-RU" sz="1800" b="1" dirty="0" smtClean="0"/>
                        <a:t>кг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Количество дней откорма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 smtClean="0"/>
                        <a:t>Суточный </a:t>
                      </a:r>
                      <a:r>
                        <a:rPr lang="ru-RU" sz="1800" b="1" dirty="0"/>
                        <a:t>привес, кг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Вес на конечной стадии откорма, кг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Месячный телёнок молочной породы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30-35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24-28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0,5-0,7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50-55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Месячный </a:t>
                      </a:r>
                      <a:r>
                        <a:rPr lang="ru-RU" sz="1800" b="1" dirty="0" err="1" smtClean="0"/>
                        <a:t>кроссбред-ный</a:t>
                      </a:r>
                      <a:r>
                        <a:rPr lang="ru-RU" sz="1800" b="1" dirty="0" smtClean="0"/>
                        <a:t> </a:t>
                      </a:r>
                      <a:r>
                        <a:rPr lang="ru-RU" sz="1800" b="1" dirty="0"/>
                        <a:t>телёнок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30-35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24-28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0,7-0,9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55-80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8-месячный телёнок молочной породы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50-55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210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 smtClean="0"/>
                        <a:t>0,65-0,85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180-230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8-месячный </a:t>
                      </a:r>
                      <a:r>
                        <a:rPr lang="ru-RU" sz="1800" b="1" dirty="0" err="1" smtClean="0"/>
                        <a:t>крос-сбредный</a:t>
                      </a:r>
                      <a:r>
                        <a:rPr lang="ru-RU" sz="1800" b="1" dirty="0" smtClean="0"/>
                        <a:t> </a:t>
                      </a:r>
                      <a:r>
                        <a:rPr lang="ru-RU" sz="1800" b="1" dirty="0"/>
                        <a:t>телёнок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55-80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210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1,0-1,2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280-320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20-месячный бычок молочной породы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180-230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365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0,9-1,0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500-580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  <a:tr h="4248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18-месячный </a:t>
                      </a:r>
                      <a:r>
                        <a:rPr lang="ru-RU" sz="1800" b="1" dirty="0" err="1"/>
                        <a:t>кроссбредный</a:t>
                      </a:r>
                      <a:r>
                        <a:rPr lang="ru-RU" sz="1800" b="1" dirty="0"/>
                        <a:t> </a:t>
                      </a:r>
                      <a:r>
                        <a:rPr lang="ru-RU" sz="1800" b="1" dirty="0" smtClean="0"/>
                        <a:t>бычок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280-320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305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/>
                        <a:t>1,3-1,5</a:t>
                      </a:r>
                      <a:endParaRPr lang="ru-RU" sz="18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800" b="1" dirty="0"/>
                        <a:t>670-750</a:t>
                      </a:r>
                      <a:endParaRPr lang="ru-RU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377" marR="5937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38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251520" y="116632"/>
            <a:ext cx="873365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5300" algn="l"/>
              </a:tabLst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Сравнительная таблица стоимости откорма и возможного дохода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251520" y="620688"/>
          <a:ext cx="8712968" cy="54479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4086"/>
                <a:gridCol w="956234"/>
                <a:gridCol w="1224136"/>
                <a:gridCol w="999147"/>
                <a:gridCol w="1243301"/>
                <a:gridCol w="1113665"/>
                <a:gridCol w="1252399"/>
              </a:tblGrid>
              <a:tr h="14171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Теленок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err="1" smtClean="0"/>
                        <a:t>Допол-нитель-ные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затраты,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Стоимость </a:t>
                      </a:r>
                      <a:r>
                        <a:rPr lang="ru-RU" sz="1600" b="1" dirty="0"/>
                        <a:t>на </a:t>
                      </a:r>
                      <a:r>
                        <a:rPr lang="ru-RU" sz="1600" b="1" dirty="0" err="1" smtClean="0"/>
                        <a:t>началь-ной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стадии откорма,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err="1" smtClean="0"/>
                        <a:t>Суточ-ные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затраты на </a:t>
                      </a:r>
                      <a:r>
                        <a:rPr lang="ru-RU" sz="1600" b="1" dirty="0" smtClean="0"/>
                        <a:t>1  гол,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Возможные </a:t>
                      </a:r>
                      <a:r>
                        <a:rPr lang="ru-RU" sz="1600" b="1" dirty="0"/>
                        <a:t>общие затраты на откорм,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Стоимость </a:t>
                      </a:r>
                      <a:r>
                        <a:rPr lang="ru-RU" sz="1600" b="1" dirty="0"/>
                        <a:t>на </a:t>
                      </a:r>
                      <a:r>
                        <a:rPr lang="ru-RU" sz="1600" b="1" dirty="0" err="1" smtClean="0"/>
                        <a:t>конеч-ной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стадии откорма,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Возможный </a:t>
                      </a:r>
                      <a:r>
                        <a:rPr lang="ru-RU" sz="1600" b="1" dirty="0"/>
                        <a:t>доход на стадиях откорма, </a:t>
                      </a:r>
                      <a:r>
                        <a:rPr lang="ru-RU" sz="1600" b="1" dirty="0" err="1"/>
                        <a:t>руб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/>
                </a:tc>
              </a:tr>
              <a:tr h="472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телёнок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en-US" sz="1600" b="1" dirty="0" err="1"/>
                        <a:t>молочной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породы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120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2 100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3 400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8 </a:t>
                      </a:r>
                      <a:r>
                        <a:rPr lang="ru-RU" sz="1600" b="1" dirty="0" smtClean="0"/>
                        <a:t>000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11 </a:t>
                      </a:r>
                      <a:r>
                        <a:rPr lang="ru-RU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5 900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7 600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58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кросс</a:t>
                      </a:r>
                      <a:r>
                        <a:rPr lang="ru-RU" sz="1600" b="1" dirty="0" smtClean="0"/>
                        <a:t>-</a:t>
                      </a:r>
                      <a:r>
                        <a:rPr lang="en-US" sz="1600" b="1" dirty="0" err="1" smtClean="0"/>
                        <a:t>бредный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ru-RU" sz="1600" b="1" dirty="0" smtClean="0"/>
                        <a:t>т</a:t>
                      </a:r>
                      <a:r>
                        <a:rPr lang="en-US" sz="1600" b="1" dirty="0" err="1" smtClean="0"/>
                        <a:t>елёнок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13 000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120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2 </a:t>
                      </a:r>
                      <a:r>
                        <a:rPr lang="ru-RU" sz="1600" b="1" dirty="0" smtClean="0"/>
                        <a:t>100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3 </a:t>
                      </a:r>
                      <a:r>
                        <a:rPr lang="ru-RU" sz="1600" b="1" dirty="0"/>
                        <a:t>400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11 000 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  </a:t>
                      </a:r>
                      <a:r>
                        <a:rPr lang="ru-RU" sz="1600" b="1" dirty="0"/>
                        <a:t>16 000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8 900 </a:t>
                      </a:r>
                      <a:r>
                        <a:rPr lang="ru-RU" sz="1600" b="1" dirty="0" smtClean="0"/>
                        <a:t>–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12 </a:t>
                      </a:r>
                      <a:r>
                        <a:rPr lang="ru-RU" sz="1600" b="1" dirty="0"/>
                        <a:t>600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8-</a:t>
                      </a: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телёнок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en-US" sz="1600" b="1" dirty="0" err="1"/>
                        <a:t>молочной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породы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8 </a:t>
                      </a:r>
                      <a:r>
                        <a:rPr lang="ru-RU" sz="1600" b="1" dirty="0" smtClean="0"/>
                        <a:t>000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11 </a:t>
                      </a:r>
                      <a:r>
                        <a:rPr lang="ru-RU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100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21 000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28 800 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36 </a:t>
                      </a:r>
                      <a:r>
                        <a:rPr lang="ru-RU" sz="1600" b="1" dirty="0"/>
                        <a:t>800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200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4 </a:t>
                      </a:r>
                      <a:r>
                        <a:rPr lang="ru-RU" sz="1600" b="1" dirty="0"/>
                        <a:t>800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8-</a:t>
                      </a: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кросс</a:t>
                      </a:r>
                      <a:r>
                        <a:rPr lang="ru-RU" sz="1600" b="1" dirty="0" smtClean="0"/>
                        <a:t>-</a:t>
                      </a:r>
                      <a:r>
                        <a:rPr lang="en-US" sz="1600" b="1" dirty="0" err="1" smtClean="0"/>
                        <a:t>бредный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en-US" sz="1600" b="1" dirty="0" err="1"/>
                        <a:t>телёнок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11000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16000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120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25 200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44 800 – 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51 </a:t>
                      </a:r>
                      <a:r>
                        <a:rPr lang="ru-RU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8 </a:t>
                      </a:r>
                      <a:r>
                        <a:rPr lang="ru-RU" sz="1600" b="1" dirty="0" smtClean="0"/>
                        <a:t>600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 </a:t>
                      </a:r>
                      <a:r>
                        <a:rPr lang="ru-RU" sz="1600" b="1" dirty="0"/>
                        <a:t>9 800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20-</a:t>
                      </a: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бычок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молочной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породы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/>
                        <a:t>28800 – 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/>
                        <a:t>36 </a:t>
                      </a:r>
                      <a:r>
                        <a:rPr lang="en-US" sz="1600" b="1" dirty="0"/>
                        <a:t>800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100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36 500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65 000 – 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75 </a:t>
                      </a:r>
                      <a:r>
                        <a:rPr lang="ru-RU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300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1 </a:t>
                      </a:r>
                      <a:r>
                        <a:rPr lang="ru-RU" sz="1600" b="1" dirty="0"/>
                        <a:t>700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1809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18-</a:t>
                      </a:r>
                      <a:r>
                        <a:rPr lang="en-US" sz="1600" b="1" dirty="0" err="1"/>
                        <a:t>месячный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 smtClean="0"/>
                        <a:t>кросс</a:t>
                      </a:r>
                      <a:r>
                        <a:rPr lang="ru-RU" sz="1600" b="1" dirty="0" smtClean="0"/>
                        <a:t>-</a:t>
                      </a:r>
                      <a:r>
                        <a:rPr lang="en-US" sz="1600" b="1" dirty="0" err="1" smtClean="0"/>
                        <a:t>бредный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en-US" sz="1600" b="1" dirty="0" err="1"/>
                        <a:t>бычок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44 </a:t>
                      </a:r>
                      <a:r>
                        <a:rPr lang="en-US" sz="1600" b="1" dirty="0" smtClean="0"/>
                        <a:t>800– 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/>
                        <a:t>51 </a:t>
                      </a:r>
                      <a:r>
                        <a:rPr lang="en-US" sz="1600" b="1" dirty="0"/>
                        <a:t>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120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/>
                        <a:t>36 600</a:t>
                      </a:r>
                      <a:endParaRPr lang="ru-RU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100 000 – 117 000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18 </a:t>
                      </a:r>
                      <a:r>
                        <a:rPr lang="ru-RU" sz="1600" b="1" dirty="0" smtClean="0"/>
                        <a:t>600 </a:t>
                      </a:r>
                      <a:r>
                        <a:rPr lang="en-US" sz="1600" b="1" dirty="0" smtClean="0"/>
                        <a:t>–</a:t>
                      </a:r>
                      <a:endParaRPr lang="ru-RU" sz="1600" b="1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 smtClean="0"/>
                        <a:t>29 </a:t>
                      </a:r>
                      <a:r>
                        <a:rPr lang="ru-RU" sz="1600" b="1" dirty="0"/>
                        <a:t>400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en-US" sz="1600" b="1" dirty="0" smtClean="0">
                          <a:solidFill>
                            <a:srgbClr val="C00000"/>
                          </a:solidFill>
                        </a:rPr>
                        <a:t>–</a:t>
                      </a:r>
                      <a:r>
                        <a:rPr lang="ru-RU" sz="1600" b="1" dirty="0" smtClean="0">
                          <a:solidFill>
                            <a:srgbClr val="C00000"/>
                          </a:solidFill>
                        </a:rPr>
                        <a:t>13 </a:t>
                      </a:r>
                      <a:r>
                        <a:rPr lang="ru-RU" sz="1600" b="1" dirty="0">
                          <a:solidFill>
                            <a:srgbClr val="C00000"/>
                          </a:solidFill>
                        </a:rPr>
                        <a:t>000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495300" algn="l"/>
                        </a:tabLst>
                      </a:pPr>
                      <a:r>
                        <a:rPr lang="ru-RU" sz="1600" b="1" dirty="0"/>
                        <a:t>5 600 </a:t>
                      </a:r>
                      <a:r>
                        <a:rPr lang="en-US" sz="1600" b="1" dirty="0" smtClean="0"/>
                        <a:t>–</a:t>
                      </a:r>
                      <a:r>
                        <a:rPr lang="ru-RU" sz="1600" b="1" dirty="0" smtClean="0"/>
                        <a:t> 6 </a:t>
                      </a:r>
                      <a:r>
                        <a:rPr lang="ru-RU" sz="1600" b="1" dirty="0"/>
                        <a:t>400</a:t>
                      </a:r>
                      <a:endParaRPr lang="ru-RU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436" marR="45436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94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2845" y="2071679"/>
            <a:ext cx="9001156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000099"/>
                </a:solidFill>
              </a:rPr>
              <a:t>Бельгийская </a:t>
            </a:r>
            <a:r>
              <a:rPr lang="ru-RU" sz="4000" b="1" dirty="0" err="1">
                <a:solidFill>
                  <a:srgbClr val="000099"/>
                </a:solidFill>
              </a:rPr>
              <a:t>бело-голубая</a:t>
            </a:r>
            <a:r>
              <a:rPr lang="ru-RU" sz="4000" b="1" dirty="0">
                <a:solidFill>
                  <a:srgbClr val="000099"/>
                </a:solidFill>
              </a:rPr>
              <a:t> </a:t>
            </a:r>
            <a:r>
              <a:rPr lang="ru-RU" sz="4000" b="1" dirty="0" smtClean="0">
                <a:solidFill>
                  <a:srgbClr val="000099"/>
                </a:solidFill>
              </a:rPr>
              <a:t>порода крупного рогатого скота –</a:t>
            </a:r>
          </a:p>
          <a:p>
            <a:pPr algn="ctr"/>
            <a:r>
              <a:rPr lang="ru-RU" sz="4000" b="1" dirty="0" smtClean="0">
                <a:solidFill>
                  <a:srgbClr val="000099"/>
                </a:solidFill>
              </a:rPr>
              <a:t>идеальная </a:t>
            </a:r>
            <a:r>
              <a:rPr lang="ru-RU" sz="4000" b="1" dirty="0">
                <a:solidFill>
                  <a:srgbClr val="000099"/>
                </a:solidFill>
              </a:rPr>
              <a:t>порода для скрещивания</a:t>
            </a:r>
          </a:p>
          <a:p>
            <a:pPr algn="ctr"/>
            <a:endParaRPr lang="ru-RU" sz="31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11062" t="19639" r="10543" b="5611"/>
          <a:stretch/>
        </p:blipFill>
        <p:spPr bwMode="auto">
          <a:xfrm>
            <a:off x="35496" y="188640"/>
            <a:ext cx="9000999" cy="6552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28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 rotWithShape="1">
          <a:blip r:embed="rId2"/>
          <a:srcRect l="22924" t="26006" r="21285" b="8817"/>
          <a:stretch/>
        </p:blipFill>
        <p:spPr bwMode="auto">
          <a:xfrm>
            <a:off x="1835696" y="164592"/>
            <a:ext cx="5184576" cy="4415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/>
          <p:cNvPicPr/>
          <p:nvPr/>
        </p:nvPicPr>
        <p:blipFill rotWithShape="1">
          <a:blip r:embed="rId3"/>
          <a:srcRect l="22605" t="48296" r="22567" b="20842"/>
          <a:stretch/>
        </p:blipFill>
        <p:spPr bwMode="auto">
          <a:xfrm>
            <a:off x="1835696" y="4653136"/>
            <a:ext cx="5400600" cy="2160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30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 rotWithShape="1">
          <a:blip r:embed="rId2"/>
          <a:srcRect l="19719" t="27656" r="20964" b="18437"/>
          <a:stretch/>
        </p:blipFill>
        <p:spPr bwMode="auto">
          <a:xfrm>
            <a:off x="323528" y="260648"/>
            <a:ext cx="8568952" cy="6048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32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9" y="4323660"/>
            <a:ext cx="4284577" cy="2534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57159" y="214291"/>
            <a:ext cx="8572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</a:rPr>
              <a:t>Заключение</a:t>
            </a:r>
            <a:endParaRPr lang="ru-RU" sz="3600" dirty="0">
              <a:solidFill>
                <a:srgbClr val="C00000"/>
              </a:solidFill>
            </a:endParaRPr>
          </a:p>
          <a:p>
            <a:endParaRPr lang="ru-RU" dirty="0" smtClean="0"/>
          </a:p>
          <a:p>
            <a:r>
              <a:rPr lang="ru-RU" sz="2400" b="1" dirty="0" smtClean="0">
                <a:solidFill>
                  <a:srgbClr val="000099"/>
                </a:solidFill>
              </a:rPr>
              <a:t>Использование спермы быков ББГ для скрещивания с черно-пестрой породой </a:t>
            </a:r>
            <a:r>
              <a:rPr lang="ru-RU" sz="2400" b="1" dirty="0">
                <a:solidFill>
                  <a:srgbClr val="000099"/>
                </a:solidFill>
              </a:rPr>
              <a:t>это:</a:t>
            </a:r>
          </a:p>
          <a:p>
            <a:pPr>
              <a:buFont typeface="Wingdings" pitchFamily="2" charset="2"/>
              <a:buChar char="Ø"/>
            </a:pPr>
            <a:r>
              <a:rPr lang="ru-RU" sz="2400" b="1" dirty="0"/>
              <a:t> </a:t>
            </a:r>
            <a:r>
              <a:rPr lang="ru-RU" sz="2000" b="1" dirty="0" smtClean="0"/>
              <a:t>Легкий </a:t>
            </a:r>
            <a:r>
              <a:rPr lang="ru-RU" sz="2000" b="1" dirty="0"/>
              <a:t>отел, благодаря </a:t>
            </a:r>
            <a:r>
              <a:rPr lang="ru-RU" sz="2000" b="1" dirty="0" smtClean="0"/>
              <a:t>небольшому весу теленка. </a:t>
            </a:r>
            <a:endParaRPr lang="ru-RU" sz="2000" b="1" dirty="0"/>
          </a:p>
          <a:p>
            <a:pPr lvl="0" hangingPunct="0">
              <a:buFont typeface="Wingdings" pitchFamily="2" charset="2"/>
              <a:buChar char="Ø"/>
            </a:pPr>
            <a:r>
              <a:rPr lang="en-US" sz="2000" b="1" dirty="0" err="1" smtClean="0"/>
              <a:t>Высок</a:t>
            </a:r>
            <a:r>
              <a:rPr lang="ru-RU" sz="2000" b="1" dirty="0" err="1" smtClean="0"/>
              <a:t>ие</a:t>
            </a:r>
            <a:r>
              <a:rPr lang="ru-RU" sz="2000" b="1" dirty="0" smtClean="0"/>
              <a:t> привесы.</a:t>
            </a:r>
            <a:r>
              <a:rPr lang="en-US" sz="2000" b="1" dirty="0" smtClean="0"/>
              <a:t> </a:t>
            </a:r>
            <a:endParaRPr lang="ru-RU" sz="2000" b="1" dirty="0"/>
          </a:p>
          <a:p>
            <a:pPr lvl="0" hangingPunct="0">
              <a:buFont typeface="Wingdings" pitchFamily="2" charset="2"/>
              <a:buChar char="Ø"/>
            </a:pPr>
            <a:r>
              <a:rPr lang="en-US" sz="2000" b="1" dirty="0" err="1" smtClean="0"/>
              <a:t>Больш</a:t>
            </a:r>
            <a:r>
              <a:rPr lang="ru-RU" sz="2000" b="1" dirty="0" smtClean="0"/>
              <a:t>ой</a:t>
            </a:r>
            <a:r>
              <a:rPr lang="en-US" sz="2000" b="1" dirty="0" smtClean="0"/>
              <a:t> </a:t>
            </a:r>
            <a:r>
              <a:rPr lang="en-US" sz="2000" b="1" dirty="0" err="1"/>
              <a:t>выход</a:t>
            </a:r>
            <a:r>
              <a:rPr lang="en-US" sz="2000" b="1" dirty="0"/>
              <a:t> </a:t>
            </a:r>
            <a:r>
              <a:rPr lang="en-US" sz="2000" b="1" dirty="0" err="1" smtClean="0"/>
              <a:t>мяса</a:t>
            </a:r>
            <a:r>
              <a:rPr lang="ru-RU" sz="2000" b="1" dirty="0" smtClean="0"/>
              <a:t>.</a:t>
            </a:r>
            <a:r>
              <a:rPr lang="en-US" sz="2000" b="1" dirty="0" smtClean="0"/>
              <a:t> </a:t>
            </a:r>
            <a:endParaRPr lang="ru-RU" sz="2000" b="1" dirty="0"/>
          </a:p>
          <a:p>
            <a:pPr lvl="0" hangingPunct="0">
              <a:buFont typeface="Wingdings" pitchFamily="2" charset="2"/>
              <a:buChar char="Ø"/>
            </a:pPr>
            <a:r>
              <a:rPr lang="ru-RU" sz="2000" b="1" dirty="0" smtClean="0"/>
              <a:t>Неприхотливость к условиям содержания и кормления.</a:t>
            </a:r>
          </a:p>
          <a:p>
            <a:pPr lvl="0">
              <a:buFont typeface="Wingdings" pitchFamily="2" charset="2"/>
              <a:buChar char="Ø"/>
            </a:pPr>
            <a:r>
              <a:rPr lang="ru-RU" sz="2000" b="1" dirty="0" smtClean="0"/>
              <a:t>Устойчивость к болезням. 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 smtClean="0"/>
              <a:t>К</a:t>
            </a:r>
            <a:r>
              <a:rPr lang="ru-RU" sz="2000" b="1" dirty="0" err="1" smtClean="0"/>
              <a:t>репкий</a:t>
            </a:r>
            <a:r>
              <a:rPr lang="ru-RU" sz="2000" b="1" dirty="0" smtClean="0"/>
              <a:t> костяк.</a:t>
            </a:r>
            <a:r>
              <a:rPr lang="en-US" sz="2000" b="1" dirty="0" smtClean="0"/>
              <a:t> </a:t>
            </a:r>
            <a:endParaRPr lang="ru-RU" sz="2000" b="1" dirty="0"/>
          </a:p>
          <a:p>
            <a:pPr hangingPunct="0">
              <a:buFont typeface="Wingdings" pitchFamily="2" charset="2"/>
              <a:buChar char="Ø"/>
            </a:pPr>
            <a:r>
              <a:rPr lang="ru-RU" sz="2000" b="1" dirty="0" smtClean="0"/>
              <a:t>Не жирное, диетическое,  вкусное мясо, полезное для здоровья.</a:t>
            </a:r>
          </a:p>
          <a:p>
            <a:pPr hangingPunct="0">
              <a:buFont typeface="Wingdings" pitchFamily="2" charset="2"/>
              <a:buChar char="Ø"/>
            </a:pPr>
            <a:r>
              <a:rPr lang="ru-RU" sz="2000" b="1" dirty="0" smtClean="0"/>
              <a:t> Конкретные результаты, полученные  в 40 странах мира.</a:t>
            </a:r>
          </a:p>
          <a:p>
            <a:pPr lvl="0" hangingPunct="0">
              <a:buFont typeface="Wingdings" pitchFamily="2" charset="2"/>
              <a:buChar char="Ø"/>
            </a:pPr>
            <a:endParaRPr lang="ru-RU" sz="1600" b="1" dirty="0" smtClean="0"/>
          </a:p>
          <a:p>
            <a:pPr>
              <a:buFont typeface="Wingdings" pitchFamily="2" charset="2"/>
              <a:buChar char="Ø"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C00000"/>
                </a:solidFill>
              </a:rPr>
              <a:t>Основные задачи, решаемые в данном проекте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179512" y="836712"/>
          <a:ext cx="8640960" cy="5532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72208"/>
                <a:gridCol w="6768752"/>
              </a:tblGrid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ГЕНЕТИЧЕСКАЯ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Генетическое улучшение пород мясного направления.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314">
                <a:tc>
                  <a:txBody>
                    <a:bodyPr/>
                    <a:lstStyle/>
                    <a:p>
                      <a:r>
                        <a:rPr lang="ru-RU" sz="2000" b="1" kern="1200" dirty="0" err="1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ЭКОНОМИЧЕС-КАЯ</a:t>
                      </a:r>
                      <a:endParaRPr lang="ru-RU" sz="2000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Увеличение прибыли предприятий, участвующих в проекте по производству мяса. Получение дополнительной прибыли за счет производства молока.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088">
                <a:tc>
                  <a:txBody>
                    <a:bodyPr/>
                    <a:lstStyle/>
                    <a:p>
                      <a:r>
                        <a:rPr lang="ru-RU" sz="2000" b="1" kern="1200" dirty="0" err="1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СОЦИАЛЬНО-АДМИНИСТРА-ТИВНАЯ</a:t>
                      </a:r>
                      <a:endParaRPr lang="ru-RU" sz="2000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Увеличение рабочих мест. Увеличение поступления налогов в бюджет. Подключение к проекту большего числа сельхозпредприятий, фермерских хозяйств и частных лиц, имеющий свой скот.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 err="1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ТЕХНОЛОГИ-ЧЕСКАЯ</a:t>
                      </a:r>
                      <a:endParaRPr lang="ru-RU" sz="2000" b="1" kern="1200" dirty="0" smtClean="0">
                        <a:solidFill>
                          <a:srgbClr val="00009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Увеличение производительности труда. Использование высокотехнологичных методов. Выход на мировой уровень по производству качественной</a:t>
                      </a:r>
                      <a:r>
                        <a:rPr lang="ru-RU" sz="19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говядины.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НАУЧНАЯ</a:t>
                      </a:r>
                      <a:endParaRPr lang="ru-RU" sz="2000" b="1" dirty="0" smtClean="0">
                        <a:solidFill>
                          <a:srgbClr val="000099"/>
                        </a:solidFill>
                      </a:endParaRPr>
                    </a:p>
                    <a:p>
                      <a:endParaRPr lang="ru-RU" sz="2000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Изучение и внедрение новых мясных пород. Сопровождение проекта зарубежными специалистами по ветеринарии, кормопроизводству и обучение специалистов в Бельгии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8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 err="1" smtClean="0">
                          <a:solidFill>
                            <a:srgbClr val="000099"/>
                          </a:solidFill>
                          <a:latin typeface="+mn-lt"/>
                          <a:ea typeface="+mn-ea"/>
                          <a:cs typeface="+mn-cs"/>
                        </a:rPr>
                        <a:t>ПОЛИТИЧЕС-КАЯ</a:t>
                      </a:r>
                      <a:endParaRPr lang="ru-RU" sz="2000" b="1" kern="1200" dirty="0" smtClean="0">
                        <a:solidFill>
                          <a:srgbClr val="00009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2000" b="1" dirty="0">
                        <a:solidFill>
                          <a:srgbClr val="000099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Выполнение программы по продовольственной безопасности РФ. Сокращение сроков выполнения программы развития мясного скотоводства.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7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0"/>
            <a:ext cx="4896544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 </a:t>
            </a:r>
          </a:p>
          <a:p>
            <a:pPr indent="358775"/>
            <a:r>
              <a:rPr lang="ru-RU" sz="2400" b="1" dirty="0" smtClean="0">
                <a:solidFill>
                  <a:srgbClr val="C00000"/>
                </a:solidFill>
              </a:rPr>
              <a:t>Бельгийская бело-голубая порода крупного рогатого скота (</a:t>
            </a:r>
            <a:r>
              <a:rPr lang="ru-RU" sz="2400" b="1" dirty="0" err="1" smtClean="0">
                <a:solidFill>
                  <a:srgbClr val="C00000"/>
                </a:solidFill>
              </a:rPr>
              <a:t>ВВВ</a:t>
            </a:r>
            <a:r>
              <a:rPr lang="ru-RU" sz="2400" b="1" dirty="0" smtClean="0">
                <a:solidFill>
                  <a:srgbClr val="C00000"/>
                </a:solidFill>
              </a:rPr>
              <a:t>) - это уникальная мясная порода, выведенная животноводами Бельгии.</a:t>
            </a:r>
          </a:p>
          <a:p>
            <a:pPr indent="358775"/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Разведение чистопородной </a:t>
            </a:r>
            <a:r>
              <a:rPr lang="ru-RU" sz="2400" b="1" dirty="0" err="1" smtClean="0">
                <a:solidFill>
                  <a:schemeClr val="accent2">
                    <a:lumMod val="50000"/>
                  </a:schemeClr>
                </a:solidFill>
              </a:rPr>
              <a:t>ВВВ</a:t>
            </a:r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 в России возможно, но в ближайшем будущем, т.к. этот проект требует высоко технологичного </a:t>
            </a:r>
            <a:r>
              <a:rPr lang="ru-RU" sz="2400" b="1" dirty="0" err="1" smtClean="0">
                <a:solidFill>
                  <a:schemeClr val="accent2">
                    <a:lumMod val="50000"/>
                  </a:schemeClr>
                </a:solidFill>
              </a:rPr>
              <a:t>ветеринарно</a:t>
            </a:r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- зоотехнического сопровождения.</a:t>
            </a:r>
          </a:p>
          <a:p>
            <a:pPr indent="358775"/>
            <a:r>
              <a:rPr lang="ru-RU" sz="2400" b="1" dirty="0" smtClean="0">
                <a:solidFill>
                  <a:srgbClr val="C00000"/>
                </a:solidFill>
              </a:rPr>
              <a:t>Оптимально реализуемым проектом в РФ является технология </a:t>
            </a:r>
            <a:r>
              <a:rPr lang="ru-RU" sz="2400" b="1" dirty="0" err="1" smtClean="0">
                <a:solidFill>
                  <a:srgbClr val="C00000"/>
                </a:solidFill>
              </a:rPr>
              <a:t>кроссбрединга</a:t>
            </a:r>
            <a:r>
              <a:rPr lang="ru-RU" sz="2400" b="1" dirty="0" smtClean="0">
                <a:solidFill>
                  <a:srgbClr val="C00000"/>
                </a:solidFill>
              </a:rPr>
              <a:t>, основанная на искусственном осеменении спермой </a:t>
            </a:r>
            <a:r>
              <a:rPr lang="ru-RU" sz="2400" b="1" dirty="0" err="1" smtClean="0">
                <a:solidFill>
                  <a:srgbClr val="C00000"/>
                </a:solidFill>
              </a:rPr>
              <a:t>ВВВ</a:t>
            </a:r>
            <a:r>
              <a:rPr lang="ru-RU" sz="2400" b="1" dirty="0" smtClean="0">
                <a:solidFill>
                  <a:srgbClr val="C00000"/>
                </a:solidFill>
              </a:rPr>
              <a:t> местных молочных и мясных пород скота. </a:t>
            </a:r>
          </a:p>
        </p:txBody>
      </p:sp>
      <p:pic>
        <p:nvPicPr>
          <p:cNvPr id="1026" name="Picture 2" descr="image1"/>
          <p:cNvPicPr>
            <a:picLocks noChangeAspect="1" noChangeArrowheads="1"/>
          </p:cNvPicPr>
          <p:nvPr/>
        </p:nvPicPr>
        <p:blipFill>
          <a:blip r:embed="rId2" cstate="print"/>
          <a:srcRect l="16399" t="36355" r="13007" b="6616"/>
          <a:stretch>
            <a:fillRect/>
          </a:stretch>
        </p:blipFill>
        <p:spPr bwMode="auto">
          <a:xfrm>
            <a:off x="4886044" y="404664"/>
            <a:ext cx="4257956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45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5" y="4509120"/>
            <a:ext cx="8851900" cy="234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4282" y="0"/>
            <a:ext cx="892971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b="1" dirty="0" smtClean="0">
              <a:solidFill>
                <a:srgbClr val="0000CC"/>
              </a:solidFill>
            </a:endParaRPr>
          </a:p>
          <a:p>
            <a:pPr algn="ctr"/>
            <a:r>
              <a:rPr lang="ru-RU" sz="3200" b="1" dirty="0" smtClean="0">
                <a:solidFill>
                  <a:srgbClr val="C00000"/>
                </a:solidFill>
              </a:rPr>
              <a:t>ББГ</a:t>
            </a:r>
            <a:r>
              <a:rPr lang="ru-RU" sz="3200" b="1" dirty="0">
                <a:solidFill>
                  <a:srgbClr val="C00000"/>
                </a:solidFill>
              </a:rPr>
              <a:t>: самая мясная из всех мясных пород</a:t>
            </a:r>
          </a:p>
          <a:p>
            <a:r>
              <a:rPr lang="ru-RU" dirty="0"/>
              <a:t> </a:t>
            </a:r>
          </a:p>
          <a:p>
            <a:r>
              <a:rPr lang="ru-RU" sz="2200" b="1" dirty="0" smtClean="0">
                <a:solidFill>
                  <a:srgbClr val="000099"/>
                </a:solidFill>
              </a:rPr>
              <a:t>Бельгийское стадо:</a:t>
            </a:r>
          </a:p>
          <a:p>
            <a:pPr>
              <a:buFont typeface="Wingdings" pitchFamily="2" charset="2"/>
              <a:buChar char="Ø"/>
            </a:pPr>
            <a:r>
              <a:rPr lang="ru-RU" sz="2200" b="1" dirty="0" smtClean="0"/>
              <a:t> 1 млн. голов (50% от общего национального поголовья КРС Бельгии).</a:t>
            </a:r>
          </a:p>
          <a:p>
            <a:pPr hangingPunct="0">
              <a:buFont typeface="Wingdings" pitchFamily="2" charset="2"/>
              <a:buChar char="Ø"/>
            </a:pPr>
            <a:r>
              <a:rPr lang="ru-RU" sz="2200" b="1" dirty="0" smtClean="0"/>
              <a:t> 98% поголовья ББГ в мире.</a:t>
            </a:r>
          </a:p>
          <a:p>
            <a:pPr hangingPunct="0">
              <a:buFont typeface="Wingdings" pitchFamily="2" charset="2"/>
              <a:buChar char="Ø"/>
            </a:pPr>
            <a:r>
              <a:rPr lang="ru-RU" sz="2200" b="1" dirty="0" smtClean="0"/>
              <a:t> 2000 селекционеров на 90 000 коров и 2500 быков, внесенных в реестр.</a:t>
            </a:r>
          </a:p>
          <a:p>
            <a:r>
              <a:rPr lang="ru-RU" sz="2200" b="1" dirty="0" smtClean="0"/>
              <a:t> </a:t>
            </a:r>
            <a:r>
              <a:rPr lang="ru-RU" sz="2200" b="1" dirty="0" smtClean="0">
                <a:solidFill>
                  <a:srgbClr val="000099"/>
                </a:solidFill>
              </a:rPr>
              <a:t>Характеристики животных породы ББГ:</a:t>
            </a:r>
          </a:p>
          <a:p>
            <a:pPr>
              <a:buFont typeface="Wingdings" pitchFamily="2" charset="2"/>
              <a:buChar char="Ø"/>
            </a:pPr>
            <a:r>
              <a:rPr lang="ru-RU" sz="2200" b="1" dirty="0" smtClean="0"/>
              <a:t> Коровы = 1,33 м / 725 кг мяса. </a:t>
            </a:r>
          </a:p>
          <a:p>
            <a:pPr hangingPunct="0">
              <a:buFont typeface="Wingdings" pitchFamily="2" charset="2"/>
              <a:buChar char="Ø"/>
            </a:pPr>
            <a:r>
              <a:rPr lang="ru-RU" sz="2200" b="1" dirty="0" smtClean="0"/>
              <a:t> Быки = 1,48 м / 1200 кг мяса.</a:t>
            </a:r>
          </a:p>
          <a:p>
            <a:pPr>
              <a:buFont typeface="Wingdings" pitchFamily="2" charset="2"/>
              <a:buChar char="Ø"/>
            </a:pPr>
            <a:r>
              <a:rPr lang="ru-RU" sz="2200" b="1" dirty="0" smtClean="0"/>
              <a:t> Масть: белая, голубовато-пегая, черно-пегая. </a:t>
            </a:r>
          </a:p>
          <a:p>
            <a:pPr>
              <a:buFont typeface="Wingdings" pitchFamily="2" charset="2"/>
              <a:buChar char="Ø"/>
            </a:pPr>
            <a:r>
              <a:rPr lang="ru-RU" sz="2200" b="1" dirty="0" smtClean="0"/>
              <a:t> Средний вес телят при рождении: 41 кг (35-47).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7" y="1268761"/>
            <a:ext cx="19716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4283" y="214290"/>
            <a:ext cx="8640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ББГ: самая мясная из всех мясных </a:t>
            </a:r>
            <a:r>
              <a:rPr lang="ru-RU" sz="3200" b="1" dirty="0" smtClean="0">
                <a:solidFill>
                  <a:srgbClr val="C00000"/>
                </a:solidFill>
              </a:rPr>
              <a:t>пород</a:t>
            </a:r>
            <a:r>
              <a:rPr lang="ru-RU" dirty="0"/>
              <a:t> 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2845" y="857233"/>
            <a:ext cx="750099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 </a:t>
            </a:r>
            <a:r>
              <a:rPr lang="ru-RU" sz="2200" b="1" dirty="0" smtClean="0">
                <a:solidFill>
                  <a:srgbClr val="000099"/>
                </a:solidFill>
              </a:rPr>
              <a:t>Интенсивное развитие </a:t>
            </a:r>
            <a:r>
              <a:rPr lang="ru-RU" sz="2200" b="1" dirty="0">
                <a:solidFill>
                  <a:srgbClr val="000099"/>
                </a:solidFill>
              </a:rPr>
              <a:t>мышечной массы </a:t>
            </a:r>
            <a:r>
              <a:rPr lang="ru-RU" sz="2200" b="1" dirty="0" smtClean="0">
                <a:solidFill>
                  <a:srgbClr val="000099"/>
                </a:solidFill>
              </a:rPr>
              <a:t>в области крупа. </a:t>
            </a:r>
            <a:endParaRPr lang="ru-RU" sz="2200" b="1" dirty="0">
              <a:solidFill>
                <a:srgbClr val="000099"/>
              </a:solidFill>
            </a:endParaRPr>
          </a:p>
          <a:p>
            <a:pPr lvl="0" hangingPunct="0">
              <a:buFont typeface="Wingdings" pitchFamily="2" charset="2"/>
              <a:buChar char="Ø"/>
            </a:pPr>
            <a:r>
              <a:rPr lang="ru-RU" sz="2200" b="1" dirty="0" smtClean="0"/>
              <a:t> </a:t>
            </a:r>
            <a:r>
              <a:rPr lang="en-US" sz="2200" b="1" dirty="0" smtClean="0"/>
              <a:t>К</a:t>
            </a:r>
            <a:r>
              <a:rPr lang="ru-RU" sz="2200" b="1" dirty="0" err="1" smtClean="0"/>
              <a:t>репкий</a:t>
            </a:r>
            <a:r>
              <a:rPr lang="ru-RU" sz="2200" b="1" dirty="0" smtClean="0"/>
              <a:t> костяк.</a:t>
            </a:r>
            <a:r>
              <a:rPr lang="en-US" sz="2200" b="1" dirty="0" smtClean="0"/>
              <a:t> </a:t>
            </a:r>
            <a:endParaRPr lang="ru-RU" sz="2200" b="1" dirty="0"/>
          </a:p>
          <a:p>
            <a:pPr lvl="0" hangingPunct="0"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Неприхотливость к условиям содержания и </a:t>
            </a:r>
          </a:p>
          <a:p>
            <a:pPr lvl="0" hangingPunct="0"/>
            <a:r>
              <a:rPr lang="ru-RU" sz="2200" b="1" dirty="0" smtClean="0">
                <a:solidFill>
                  <a:srgbClr val="000099"/>
                </a:solidFill>
              </a:rPr>
              <a:t>кормления.</a:t>
            </a:r>
            <a:endParaRPr lang="ru-RU" sz="2200" b="1" dirty="0">
              <a:solidFill>
                <a:srgbClr val="000099"/>
              </a:solidFill>
            </a:endParaRPr>
          </a:p>
          <a:p>
            <a:pPr lvl="0" hangingPunct="0">
              <a:buFont typeface="Wingdings" pitchFamily="2" charset="2"/>
              <a:buChar char="Ø"/>
            </a:pPr>
            <a:r>
              <a:rPr lang="ru-RU" sz="2200" b="1" dirty="0" smtClean="0"/>
              <a:t>Скороспелость, подвижность, плодовитость.</a:t>
            </a:r>
          </a:p>
          <a:p>
            <a:pPr lvl="0" hangingPunct="0">
              <a:buFont typeface="Wingdings" pitchFamily="2" charset="2"/>
              <a:buChar char="Ø"/>
            </a:pPr>
            <a:r>
              <a:rPr lang="ru-RU" sz="2200" b="1" dirty="0" smtClean="0">
                <a:solidFill>
                  <a:srgbClr val="000099"/>
                </a:solidFill>
              </a:rPr>
              <a:t>Устойчивость к болезням. </a:t>
            </a:r>
            <a:endParaRPr lang="ru-RU" sz="2200" b="1" dirty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u-RU" sz="2200" b="1" dirty="0" smtClean="0"/>
              <a:t> Высокая продолжительность жизни. </a:t>
            </a:r>
            <a:endParaRPr lang="ru-RU" sz="2200" b="1" dirty="0"/>
          </a:p>
          <a:p>
            <a:pPr hangingPunct="0">
              <a:buFont typeface="Wingdings" pitchFamily="2" charset="2"/>
              <a:buChar char="Ø"/>
            </a:pPr>
            <a:r>
              <a:rPr lang="ru-RU" sz="2200" b="1" dirty="0" smtClean="0"/>
              <a:t> </a:t>
            </a:r>
            <a:r>
              <a:rPr lang="ru-RU" sz="2200" b="1" dirty="0" smtClean="0">
                <a:solidFill>
                  <a:srgbClr val="000099"/>
                </a:solidFill>
              </a:rPr>
              <a:t>Легко скрещивается с различными породами  </a:t>
            </a:r>
          </a:p>
          <a:p>
            <a:pPr hangingPunct="0"/>
            <a:r>
              <a:rPr lang="ru-RU" sz="2200" b="1" dirty="0" smtClean="0">
                <a:solidFill>
                  <a:srgbClr val="000099"/>
                </a:solidFill>
              </a:rPr>
              <a:t>крупного рогатого скота и передает </a:t>
            </a:r>
            <a:r>
              <a:rPr lang="ru-RU" sz="2200" b="1" dirty="0" err="1" smtClean="0">
                <a:solidFill>
                  <a:srgbClr val="000099"/>
                </a:solidFill>
              </a:rPr>
              <a:t>кроссбредным</a:t>
            </a:r>
            <a:endParaRPr lang="ru-RU" sz="2200" b="1" dirty="0" smtClean="0">
              <a:solidFill>
                <a:srgbClr val="000099"/>
              </a:solidFill>
            </a:endParaRPr>
          </a:p>
          <a:p>
            <a:pPr hangingPunct="0"/>
            <a:r>
              <a:rPr lang="ru-RU" sz="2200" b="1" dirty="0" smtClean="0">
                <a:solidFill>
                  <a:srgbClr val="000099"/>
                </a:solidFill>
              </a:rPr>
              <a:t>телятам свои уникальные породные качества.</a:t>
            </a:r>
            <a:r>
              <a:rPr lang="en-US" sz="2200" b="1" dirty="0" smtClean="0">
                <a:solidFill>
                  <a:srgbClr val="000099"/>
                </a:solidFill>
              </a:rPr>
              <a:t> </a:t>
            </a:r>
            <a:endParaRPr lang="ru-RU" sz="2200" b="1" dirty="0" smtClean="0">
              <a:solidFill>
                <a:srgbClr val="000099"/>
              </a:solidFill>
            </a:endParaRPr>
          </a:p>
          <a:p>
            <a:pPr hangingPunct="0">
              <a:buFont typeface="Wingdings" pitchFamily="2" charset="2"/>
              <a:buChar char="Ø"/>
            </a:pPr>
            <a:r>
              <a:rPr lang="ru-RU" sz="2200" b="1" dirty="0" smtClean="0"/>
              <a:t> По вкусовым свойствам мясо ББГ не имеет </a:t>
            </a:r>
          </a:p>
          <a:p>
            <a:pPr hangingPunct="0"/>
            <a:r>
              <a:rPr lang="ru-RU" sz="2200" b="1" dirty="0" smtClean="0"/>
              <a:t>аналогов, т.к. является не жирным, диетическим, </a:t>
            </a:r>
          </a:p>
          <a:p>
            <a:pPr hangingPunct="0"/>
            <a:r>
              <a:rPr lang="ru-RU" sz="2200" b="1" dirty="0" smtClean="0"/>
              <a:t>очень вкусным и полезным для здоровья.</a:t>
            </a:r>
            <a:endParaRPr lang="ru-RU" sz="2200" b="1" dirty="0"/>
          </a:p>
          <a:p>
            <a:pPr lvl="0" hangingPunct="0">
              <a:buFont typeface="Wingdings" pitchFamily="2" charset="2"/>
              <a:buChar char="Ø"/>
            </a:pPr>
            <a:r>
              <a:rPr lang="ru-RU" sz="2200" b="1" dirty="0" smtClean="0"/>
              <a:t> </a:t>
            </a:r>
            <a:r>
              <a:rPr lang="ru-RU" sz="2200" b="1" dirty="0" smtClean="0">
                <a:solidFill>
                  <a:srgbClr val="000099"/>
                </a:solidFill>
              </a:rPr>
              <a:t>Сперма быков ББГ подвергается строгому контролю </a:t>
            </a:r>
          </a:p>
          <a:p>
            <a:pPr lvl="0" hangingPunct="0"/>
            <a:r>
              <a:rPr lang="ru-RU" sz="2200" b="1" dirty="0" smtClean="0">
                <a:solidFill>
                  <a:srgbClr val="000099"/>
                </a:solidFill>
              </a:rPr>
              <a:t>на генетические аномалии, микробную обсемененность и др. и имеет высокие показатели качества.  </a:t>
            </a:r>
          </a:p>
          <a:p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3315470"/>
            <a:ext cx="8830415" cy="3542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2844" y="0"/>
            <a:ext cx="878687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b="1" dirty="0" smtClean="0">
              <a:solidFill>
                <a:srgbClr val="0000CC"/>
              </a:solidFill>
            </a:endParaRPr>
          </a:p>
          <a:p>
            <a:pPr algn="ctr"/>
            <a:r>
              <a:rPr lang="ru-RU" sz="4000" b="1" dirty="0" smtClean="0">
                <a:solidFill>
                  <a:srgbClr val="C00000"/>
                </a:solidFill>
              </a:rPr>
              <a:t>Экспорт </a:t>
            </a:r>
            <a:r>
              <a:rPr lang="en-US" sz="4000" b="1" dirty="0" smtClean="0">
                <a:solidFill>
                  <a:srgbClr val="C00000"/>
                </a:solidFill>
              </a:rPr>
              <a:t>BBG</a:t>
            </a:r>
            <a:r>
              <a:rPr lang="ru-RU" sz="4000" b="1" dirty="0" smtClean="0">
                <a:solidFill>
                  <a:srgbClr val="C00000"/>
                </a:solidFill>
              </a:rPr>
              <a:t>: </a:t>
            </a:r>
            <a:r>
              <a:rPr lang="en-US" sz="4000" b="1" dirty="0">
                <a:solidFill>
                  <a:srgbClr val="C00000"/>
                </a:solidFill>
              </a:rPr>
              <a:t>Belgian Blue Group</a:t>
            </a:r>
            <a:endParaRPr lang="ru-RU" sz="4000" dirty="0">
              <a:solidFill>
                <a:srgbClr val="C00000"/>
              </a:solidFill>
            </a:endParaRPr>
          </a:p>
          <a:p>
            <a:r>
              <a:rPr lang="ru-RU" dirty="0"/>
              <a:t> </a:t>
            </a:r>
          </a:p>
          <a:p>
            <a:pPr algn="ctr"/>
            <a:r>
              <a:rPr lang="ru-RU" sz="2900" b="1" dirty="0">
                <a:solidFill>
                  <a:srgbClr val="FF0000"/>
                </a:solidFill>
              </a:rPr>
              <a:t>Центры искусственного осеменения: </a:t>
            </a:r>
            <a:endParaRPr lang="ru-RU" sz="2900" b="1" dirty="0" smtClean="0">
              <a:solidFill>
                <a:srgbClr val="FF0000"/>
              </a:solidFill>
            </a:endParaRPr>
          </a:p>
          <a:p>
            <a:pPr algn="ctr"/>
            <a:r>
              <a:rPr lang="ru-RU" sz="2900" b="1" dirty="0" smtClean="0">
                <a:solidFill>
                  <a:srgbClr val="FF0000"/>
                </a:solidFill>
              </a:rPr>
              <a:t>контроль и </a:t>
            </a:r>
            <a:r>
              <a:rPr lang="ru-RU" sz="2900" b="1" dirty="0">
                <a:solidFill>
                  <a:srgbClr val="FF0000"/>
                </a:solidFill>
              </a:rPr>
              <a:t>качество</a:t>
            </a:r>
            <a:endParaRPr lang="ru-RU" sz="2900" dirty="0">
              <a:solidFill>
                <a:srgbClr val="FF0000"/>
              </a:solidFill>
            </a:endParaRPr>
          </a:p>
          <a:p>
            <a:pPr>
              <a:buClr>
                <a:srgbClr val="000099"/>
              </a:buClr>
              <a:buSzPct val="110000"/>
              <a:buFont typeface="Wingdings" pitchFamily="2" charset="2"/>
              <a:buChar char="Ø"/>
            </a:pPr>
            <a:r>
              <a:rPr lang="ru-RU" dirty="0"/>
              <a:t> </a:t>
            </a:r>
            <a:r>
              <a:rPr lang="en-US" sz="2400" b="1" dirty="0" smtClean="0">
                <a:solidFill>
                  <a:srgbClr val="000099"/>
                </a:solidFill>
              </a:rPr>
              <a:t>3 </a:t>
            </a:r>
            <a:r>
              <a:rPr lang="en-US" sz="2400" b="1" dirty="0" err="1">
                <a:solidFill>
                  <a:srgbClr val="000099"/>
                </a:solidFill>
              </a:rPr>
              <a:t>центра</a:t>
            </a:r>
            <a:r>
              <a:rPr lang="en-US" sz="2400" b="1" dirty="0">
                <a:solidFill>
                  <a:srgbClr val="000099"/>
                </a:solidFill>
              </a:rPr>
              <a:t> с 160 </a:t>
            </a:r>
            <a:r>
              <a:rPr lang="en-US" sz="2400" b="1" dirty="0" err="1">
                <a:solidFill>
                  <a:srgbClr val="000099"/>
                </a:solidFill>
              </a:rPr>
              <a:t>рабочими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 smtClean="0">
                <a:solidFill>
                  <a:srgbClr val="000099"/>
                </a:solidFill>
              </a:rPr>
              <a:t>местами</a:t>
            </a:r>
            <a:r>
              <a:rPr lang="ru-RU" sz="2400" b="1" dirty="0" smtClean="0">
                <a:solidFill>
                  <a:srgbClr val="000099"/>
                </a:solidFill>
              </a:rPr>
              <a:t>.</a:t>
            </a:r>
            <a:r>
              <a:rPr lang="en-US" sz="2400" b="1" dirty="0" smtClean="0">
                <a:solidFill>
                  <a:srgbClr val="000099"/>
                </a:solidFill>
              </a:rPr>
              <a:t> </a:t>
            </a:r>
            <a:endParaRPr lang="ru-RU" sz="2400" b="1" dirty="0">
              <a:solidFill>
                <a:srgbClr val="000099"/>
              </a:solidFill>
            </a:endParaRPr>
          </a:p>
          <a:p>
            <a:pPr lvl="0" hangingPunct="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99"/>
                </a:solidFill>
              </a:rPr>
              <a:t>3 </a:t>
            </a:r>
            <a:r>
              <a:rPr lang="en-US" sz="2400" b="1" dirty="0">
                <a:solidFill>
                  <a:srgbClr val="000099"/>
                </a:solidFill>
              </a:rPr>
              <a:t>000 000 </a:t>
            </a:r>
            <a:r>
              <a:rPr lang="en-US" sz="2400" b="1" dirty="0" err="1">
                <a:solidFill>
                  <a:srgbClr val="000099"/>
                </a:solidFill>
              </a:rPr>
              <a:t>спермодоз</a:t>
            </a:r>
            <a:r>
              <a:rPr lang="en-US" sz="2400" b="1" dirty="0">
                <a:solidFill>
                  <a:srgbClr val="000099"/>
                </a:solidFill>
              </a:rPr>
              <a:t> в </a:t>
            </a:r>
            <a:r>
              <a:rPr lang="en-US" sz="2400" b="1" dirty="0" err="1" smtClean="0">
                <a:solidFill>
                  <a:srgbClr val="000099"/>
                </a:solidFill>
              </a:rPr>
              <a:t>год</a:t>
            </a:r>
            <a:r>
              <a:rPr lang="ru-RU" sz="2400" b="1" dirty="0" smtClean="0">
                <a:solidFill>
                  <a:srgbClr val="000099"/>
                </a:solidFill>
              </a:rPr>
              <a:t>.</a:t>
            </a:r>
            <a:endParaRPr lang="ru-RU" sz="2400" b="1" dirty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 err="1" smtClean="0">
                <a:solidFill>
                  <a:srgbClr val="000099"/>
                </a:solidFill>
              </a:rPr>
              <a:t>Стандарты</a:t>
            </a:r>
            <a:r>
              <a:rPr lang="en-US" sz="2400" b="1" dirty="0" smtClean="0">
                <a:solidFill>
                  <a:srgbClr val="000099"/>
                </a:solidFill>
              </a:rPr>
              <a:t> </a:t>
            </a:r>
            <a:r>
              <a:rPr lang="en-US" sz="2400" b="1" dirty="0">
                <a:solidFill>
                  <a:srgbClr val="000099"/>
                </a:solidFill>
              </a:rPr>
              <a:t>ISO </a:t>
            </a:r>
            <a:r>
              <a:rPr lang="en-US" sz="2400" b="1" dirty="0" smtClean="0">
                <a:solidFill>
                  <a:srgbClr val="000099"/>
                </a:solidFill>
              </a:rPr>
              <a:t>9001</a:t>
            </a:r>
            <a:r>
              <a:rPr lang="ru-RU" sz="2400" b="1" dirty="0" smtClean="0">
                <a:solidFill>
                  <a:srgbClr val="000099"/>
                </a:solidFill>
              </a:rPr>
              <a:t>.</a:t>
            </a:r>
            <a:endParaRPr lang="ru-RU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7960" y="2500306"/>
            <a:ext cx="2007459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00034" y="116633"/>
            <a:ext cx="8032407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Уникальная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>
                <a:solidFill>
                  <a:srgbClr val="C00000"/>
                </a:solidFill>
              </a:rPr>
              <a:t>программа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>
                <a:solidFill>
                  <a:srgbClr val="C00000"/>
                </a:solidFill>
              </a:rPr>
              <a:t>оценки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 smtClean="0">
                <a:solidFill>
                  <a:srgbClr val="C00000"/>
                </a:solidFill>
              </a:rPr>
              <a:t>качества</a:t>
            </a:r>
            <a:r>
              <a:rPr lang="ru-RU" sz="3200" b="1" dirty="0" smtClean="0">
                <a:solidFill>
                  <a:srgbClr val="C00000"/>
                </a:solidFill>
              </a:rPr>
              <a:t> </a:t>
            </a:r>
            <a:r>
              <a:rPr lang="en-US" sz="3200" b="1" dirty="0" err="1" smtClean="0">
                <a:solidFill>
                  <a:srgbClr val="C00000"/>
                </a:solidFill>
              </a:rPr>
              <a:t>скрещивания</a:t>
            </a:r>
            <a:r>
              <a:rPr lang="ru-RU" sz="3200" b="1" dirty="0" smtClean="0">
                <a:solidFill>
                  <a:srgbClr val="C00000"/>
                </a:solidFill>
              </a:rPr>
              <a:t> (</a:t>
            </a:r>
            <a:r>
              <a:rPr lang="ru-RU" sz="3200" b="1" dirty="0" err="1" smtClean="0">
                <a:solidFill>
                  <a:srgbClr val="C00000"/>
                </a:solidFill>
              </a:rPr>
              <a:t>кроссбрединга</a:t>
            </a:r>
            <a:r>
              <a:rPr lang="ru-RU" sz="3200" b="1" dirty="0" smtClean="0">
                <a:solidFill>
                  <a:srgbClr val="C00000"/>
                </a:solidFill>
              </a:rPr>
              <a:t>)</a:t>
            </a:r>
            <a:endParaRPr lang="ru-RU" sz="3200" b="1" dirty="0">
              <a:solidFill>
                <a:srgbClr val="C00000"/>
              </a:solidFill>
            </a:endParaRPr>
          </a:p>
          <a:p>
            <a:r>
              <a:rPr lang="en-US" dirty="0"/>
              <a:t> </a:t>
            </a:r>
            <a:endParaRPr lang="ru-RU" sz="2400" b="1" dirty="0" smtClean="0"/>
          </a:p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rgbClr val="000099"/>
                </a:solidFill>
              </a:rPr>
              <a:t>В </a:t>
            </a:r>
            <a:r>
              <a:rPr lang="en-US" sz="2400" b="1" dirty="0" smtClean="0">
                <a:solidFill>
                  <a:srgbClr val="000099"/>
                </a:solidFill>
              </a:rPr>
              <a:t>2015 </a:t>
            </a:r>
            <a:r>
              <a:rPr lang="en-US" sz="2400" b="1" dirty="0" err="1">
                <a:solidFill>
                  <a:srgbClr val="000099"/>
                </a:solidFill>
              </a:rPr>
              <a:t>было</a:t>
            </a:r>
            <a:r>
              <a:rPr lang="en-US" sz="2400" b="1" dirty="0">
                <a:solidFill>
                  <a:srgbClr val="000099"/>
                </a:solidFill>
              </a:rPr>
              <a:t> </a:t>
            </a:r>
            <a:r>
              <a:rPr lang="en-US" sz="2400" b="1" dirty="0" err="1">
                <a:solidFill>
                  <a:srgbClr val="000099"/>
                </a:solidFill>
              </a:rPr>
              <a:t>протестированно</a:t>
            </a:r>
            <a:r>
              <a:rPr lang="en-US" sz="2400" b="1" dirty="0">
                <a:solidFill>
                  <a:srgbClr val="000099"/>
                </a:solidFill>
              </a:rPr>
              <a:t> 25 </a:t>
            </a:r>
            <a:r>
              <a:rPr lang="en-US" sz="2400" b="1" dirty="0" err="1" smtClean="0">
                <a:solidFill>
                  <a:srgbClr val="000099"/>
                </a:solidFill>
              </a:rPr>
              <a:t>быков</a:t>
            </a:r>
            <a:r>
              <a:rPr lang="ru-RU" sz="2400" b="1" dirty="0" smtClean="0">
                <a:solidFill>
                  <a:srgbClr val="000099"/>
                </a:solidFill>
              </a:rPr>
              <a:t>-производителей  породы ББГ на качество генетического материала</a:t>
            </a:r>
            <a:r>
              <a:rPr lang="en-US" sz="2400" b="1" dirty="0" smtClean="0">
                <a:solidFill>
                  <a:srgbClr val="000099"/>
                </a:solidFill>
              </a:rPr>
              <a:t>. </a:t>
            </a:r>
            <a:endParaRPr lang="ru-RU" sz="2400" b="1" dirty="0" smtClean="0">
              <a:solidFill>
                <a:srgbClr val="000099"/>
              </a:solidFill>
            </a:endParaRPr>
          </a:p>
          <a:p>
            <a:endParaRPr lang="ru-RU" sz="2400" b="1" dirty="0" smtClean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rgbClr val="000099"/>
                </a:solidFill>
              </a:rPr>
              <a:t>Были получены </a:t>
            </a:r>
            <a:r>
              <a:rPr lang="ru-RU" sz="2400" b="1" dirty="0" err="1" smtClean="0">
                <a:solidFill>
                  <a:srgbClr val="000099"/>
                </a:solidFill>
              </a:rPr>
              <a:t>кроссбредные</a:t>
            </a:r>
            <a:r>
              <a:rPr lang="ru-RU" sz="2400" b="1" dirty="0" smtClean="0">
                <a:solidFill>
                  <a:srgbClr val="000099"/>
                </a:solidFill>
              </a:rPr>
              <a:t> телята разных</a:t>
            </a:r>
          </a:p>
          <a:p>
            <a:r>
              <a:rPr lang="ru-RU" sz="2400" b="1" dirty="0" smtClean="0">
                <a:solidFill>
                  <a:srgbClr val="000099"/>
                </a:solidFill>
              </a:rPr>
              <a:t>пород (</a:t>
            </a:r>
            <a:r>
              <a:rPr lang="ru-RU" sz="2400" b="1" dirty="0" err="1" smtClean="0">
                <a:solidFill>
                  <a:srgbClr val="000099"/>
                </a:solidFill>
              </a:rPr>
              <a:t>ангусы</a:t>
            </a:r>
            <a:r>
              <a:rPr lang="ru-RU" sz="2400" b="1" dirty="0" smtClean="0">
                <a:solidFill>
                  <a:srgbClr val="000099"/>
                </a:solidFill>
              </a:rPr>
              <a:t>, симментальские, </a:t>
            </a:r>
            <a:r>
              <a:rPr lang="ru-RU" sz="2400" b="1" dirty="0" err="1" smtClean="0">
                <a:solidFill>
                  <a:srgbClr val="000099"/>
                </a:solidFill>
              </a:rPr>
              <a:t>шароле</a:t>
            </a:r>
            <a:r>
              <a:rPr lang="ru-RU" sz="2400" b="1" dirty="0" smtClean="0">
                <a:solidFill>
                  <a:srgbClr val="000099"/>
                </a:solidFill>
              </a:rPr>
              <a:t>, </a:t>
            </a:r>
          </a:p>
          <a:p>
            <a:r>
              <a:rPr lang="ru-RU" sz="2400" b="1" dirty="0" err="1" smtClean="0">
                <a:solidFill>
                  <a:srgbClr val="000099"/>
                </a:solidFill>
              </a:rPr>
              <a:t>голштинские</a:t>
            </a:r>
            <a:r>
              <a:rPr lang="ru-RU" sz="2400" b="1" dirty="0" smtClean="0">
                <a:solidFill>
                  <a:srgbClr val="000099"/>
                </a:solidFill>
              </a:rPr>
              <a:t>, </a:t>
            </a:r>
            <a:r>
              <a:rPr lang="ru-RU" sz="2400" b="1" dirty="0" err="1" smtClean="0">
                <a:solidFill>
                  <a:srgbClr val="000099"/>
                </a:solidFill>
              </a:rPr>
              <a:t>монбельярд</a:t>
            </a:r>
            <a:r>
              <a:rPr lang="ru-RU" sz="2400" b="1" dirty="0" smtClean="0">
                <a:solidFill>
                  <a:srgbClr val="000099"/>
                </a:solidFill>
              </a:rPr>
              <a:t>, лимузин, </a:t>
            </a:r>
          </a:p>
          <a:p>
            <a:r>
              <a:rPr lang="ru-RU" sz="2400" b="1" dirty="0" smtClean="0">
                <a:solidFill>
                  <a:srgbClr val="000099"/>
                </a:solidFill>
              </a:rPr>
              <a:t>черно-пестрая и </a:t>
            </a:r>
            <a:r>
              <a:rPr lang="ru-RU" sz="2400" b="1" dirty="0" err="1" smtClean="0">
                <a:solidFill>
                  <a:srgbClr val="000099"/>
                </a:solidFill>
              </a:rPr>
              <a:t>др</a:t>
            </a:r>
            <a:r>
              <a:rPr lang="ru-RU" sz="2400" b="1" dirty="0" smtClean="0">
                <a:solidFill>
                  <a:srgbClr val="000099"/>
                </a:solidFill>
              </a:rPr>
              <a:t>).</a:t>
            </a:r>
            <a:endParaRPr lang="ru-RU" sz="2400" b="1" dirty="0">
              <a:solidFill>
                <a:srgbClr val="000099"/>
              </a:solidFill>
            </a:endParaRPr>
          </a:p>
          <a:p>
            <a:endParaRPr lang="ru-RU" sz="2400" b="1" dirty="0"/>
          </a:p>
          <a:p>
            <a:pPr lvl="0" hangingPunct="0">
              <a:buFont typeface="Wingdings" pitchFamily="2" charset="2"/>
              <a:buChar char="Ø"/>
            </a:pPr>
            <a:r>
              <a:rPr lang="ru-RU" sz="2400" b="1" dirty="0" smtClean="0">
                <a:solidFill>
                  <a:srgbClr val="000099"/>
                </a:solidFill>
              </a:rPr>
              <a:t>У полученных </a:t>
            </a:r>
            <a:r>
              <a:rPr lang="ru-RU" sz="2400" b="1" dirty="0" err="1" smtClean="0">
                <a:solidFill>
                  <a:srgbClr val="000099"/>
                </a:solidFill>
              </a:rPr>
              <a:t>кроссбредных</a:t>
            </a:r>
            <a:r>
              <a:rPr lang="ru-RU" sz="2400" b="1" dirty="0" smtClean="0">
                <a:solidFill>
                  <a:srgbClr val="000099"/>
                </a:solidFill>
              </a:rPr>
              <a:t> </a:t>
            </a:r>
            <a:r>
              <a:rPr lang="ru-RU" sz="2400" b="1" dirty="0">
                <a:solidFill>
                  <a:srgbClr val="000099"/>
                </a:solidFill>
              </a:rPr>
              <a:t>телят </a:t>
            </a:r>
            <a:endParaRPr lang="ru-RU" sz="2400" b="1" dirty="0" smtClean="0">
              <a:solidFill>
                <a:srgbClr val="000099"/>
              </a:solidFill>
            </a:endParaRPr>
          </a:p>
          <a:p>
            <a:pPr lvl="0" hangingPunct="0"/>
            <a:r>
              <a:rPr lang="ru-RU" sz="2400" b="1" dirty="0" smtClean="0">
                <a:solidFill>
                  <a:srgbClr val="000099"/>
                </a:solidFill>
              </a:rPr>
              <a:t>определяли следующие </a:t>
            </a:r>
            <a:r>
              <a:rPr lang="ru-RU" sz="2400" b="1" dirty="0">
                <a:solidFill>
                  <a:srgbClr val="000099"/>
                </a:solidFill>
              </a:rPr>
              <a:t>показатели : </a:t>
            </a:r>
            <a:endParaRPr lang="ru-RU" sz="2400" b="1" dirty="0" smtClean="0">
              <a:solidFill>
                <a:srgbClr val="000099"/>
              </a:solidFill>
            </a:endParaRPr>
          </a:p>
          <a:p>
            <a:pPr lvl="2" hangingPunct="0">
              <a:buFont typeface="Wingdings" pitchFamily="2" charset="2"/>
              <a:buChar char="Ø"/>
            </a:pPr>
            <a:r>
              <a:rPr lang="en-US" sz="2400" b="1" dirty="0" err="1" smtClean="0"/>
              <a:t>Вес</a:t>
            </a:r>
            <a:r>
              <a:rPr lang="en-US" sz="2400" b="1" dirty="0" smtClean="0"/>
              <a:t> </a:t>
            </a:r>
            <a:r>
              <a:rPr lang="en-US" sz="2400" b="1" dirty="0" err="1"/>
              <a:t>при</a:t>
            </a:r>
            <a:r>
              <a:rPr lang="en-US" sz="2400" b="1" dirty="0"/>
              <a:t> </a:t>
            </a:r>
            <a:r>
              <a:rPr lang="en-US" sz="2400" b="1" dirty="0" err="1" smtClean="0"/>
              <a:t>рождении</a:t>
            </a:r>
            <a:r>
              <a:rPr lang="ru-RU" sz="2400" b="1" dirty="0" smtClean="0"/>
              <a:t>.</a:t>
            </a:r>
            <a:r>
              <a:rPr lang="en-US" sz="2400" b="1" dirty="0" smtClean="0"/>
              <a:t> </a:t>
            </a:r>
            <a:endParaRPr lang="ru-RU" sz="2400" b="1" dirty="0"/>
          </a:p>
          <a:p>
            <a:pPr lvl="2" hangingPunct="0">
              <a:buFont typeface="Wingdings" pitchFamily="2" charset="2"/>
              <a:buChar char="Ø"/>
            </a:pPr>
            <a:r>
              <a:rPr lang="en-US" sz="2400" b="1" dirty="0" err="1" smtClean="0"/>
              <a:t>Конституциональная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крепость</a:t>
            </a:r>
            <a:r>
              <a:rPr lang="ru-RU" sz="2400" b="1" dirty="0" smtClean="0"/>
              <a:t>.</a:t>
            </a:r>
          </a:p>
          <a:p>
            <a:pPr lvl="2" hangingPunct="0">
              <a:buFont typeface="Wingdings" pitchFamily="2" charset="2"/>
              <a:buChar char="Ø"/>
            </a:pPr>
            <a:r>
              <a:rPr lang="ru-RU" sz="2400" b="1" dirty="0" smtClean="0"/>
              <a:t>Устойчивость к болезням.</a:t>
            </a:r>
          </a:p>
          <a:p>
            <a:pPr lvl="2" hangingPunct="0">
              <a:buFont typeface="Wingdings" pitchFamily="2" charset="2"/>
              <a:buChar char="Ø"/>
            </a:pPr>
            <a:r>
              <a:rPr lang="ru-RU" sz="2400" b="1" dirty="0" smtClean="0"/>
              <a:t>Привесы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6632"/>
            <a:ext cx="8892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8775" algn="ctr"/>
            <a:r>
              <a:rPr lang="ru-RU" sz="2400" b="1" dirty="0" smtClean="0">
                <a:solidFill>
                  <a:srgbClr val="C00000"/>
                </a:solidFill>
              </a:rPr>
              <a:t>Особенно перспективной породой для </a:t>
            </a:r>
            <a:r>
              <a:rPr lang="ru-RU" sz="2400" b="1" dirty="0" err="1" smtClean="0">
                <a:solidFill>
                  <a:srgbClr val="C00000"/>
                </a:solidFill>
              </a:rPr>
              <a:t>кроссбрединга</a:t>
            </a:r>
            <a:r>
              <a:rPr lang="ru-RU" sz="2400" b="1" dirty="0" smtClean="0">
                <a:solidFill>
                  <a:srgbClr val="C00000"/>
                </a:solidFill>
              </a:rPr>
              <a:t> с </a:t>
            </a:r>
            <a:r>
              <a:rPr lang="ru-RU" sz="2400" b="1" dirty="0" err="1" smtClean="0">
                <a:solidFill>
                  <a:srgbClr val="C00000"/>
                </a:solidFill>
              </a:rPr>
              <a:t>ВВВ</a:t>
            </a:r>
            <a:r>
              <a:rPr lang="ru-RU" sz="2400" b="1" dirty="0" smtClean="0">
                <a:solidFill>
                  <a:srgbClr val="C00000"/>
                </a:solidFill>
              </a:rPr>
              <a:t> является черно-пестрая (</a:t>
            </a:r>
            <a:r>
              <a:rPr lang="ru-RU" sz="2400" b="1" dirty="0" err="1" smtClean="0">
                <a:solidFill>
                  <a:srgbClr val="C00000"/>
                </a:solidFill>
              </a:rPr>
              <a:t>голштинизированная</a:t>
            </a:r>
            <a:r>
              <a:rPr lang="ru-RU" sz="2400" b="1" dirty="0" smtClean="0">
                <a:solidFill>
                  <a:srgbClr val="C00000"/>
                </a:solidFill>
              </a:rPr>
              <a:t>) порода </a:t>
            </a:r>
            <a:r>
              <a:rPr lang="ru-RU" sz="2400" b="1" dirty="0" err="1" smtClean="0">
                <a:solidFill>
                  <a:srgbClr val="C00000"/>
                </a:solidFill>
              </a:rPr>
              <a:t>КРС</a:t>
            </a:r>
            <a:endParaRPr lang="ru-RU" sz="2400" b="1" dirty="0" smtClean="0">
              <a:solidFill>
                <a:srgbClr val="C00000"/>
              </a:solidFill>
            </a:endParaRPr>
          </a:p>
          <a:p>
            <a:endParaRPr lang="ru-RU" dirty="0"/>
          </a:p>
        </p:txBody>
      </p:sp>
      <p:pic>
        <p:nvPicPr>
          <p:cNvPr id="7" name="Рисунок 20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2420888"/>
            <a:ext cx="3202740" cy="2136300"/>
          </a:xfrm>
          <a:prstGeom prst="rect">
            <a:avLst/>
          </a:prstGeom>
          <a:noFill/>
        </p:spPr>
      </p:pic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323528" y="980728"/>
          <a:ext cx="8424936" cy="573328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8385229"/>
                <a:gridCol w="39707"/>
              </a:tblGrid>
              <a:tr h="337376">
                <a:tc rowSpan="2">
                  <a:txBody>
                    <a:bodyPr/>
                    <a:lstStyle/>
                    <a:p>
                      <a:pPr marL="889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Вес новорожденного </a:t>
                      </a:r>
                      <a:r>
                        <a:rPr lang="ru-RU" sz="2200" b="1" dirty="0" err="1" smtClean="0">
                          <a:solidFill>
                            <a:srgbClr val="000099"/>
                          </a:solidFill>
                        </a:rPr>
                        <a:t>кроссбредного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теленка составляет в среднем 35 кг и патологических отелов не отмечается.</a:t>
                      </a:r>
                      <a:endParaRPr lang="ru-RU" sz="2200" b="1" dirty="0">
                        <a:solidFill>
                          <a:srgbClr val="000099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38688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329632">
                <a:tc rowSpan="2">
                  <a:txBody>
                    <a:bodyPr/>
                    <a:lstStyle/>
                    <a:p>
                      <a:pPr marL="8890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Интенсивное развитие мышечной массы в области крупа телят начинается с 2-х недельного возраста. 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46432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295252">
                <a:tc>
                  <a:txBody>
                    <a:bodyPr/>
                    <a:lstStyle/>
                    <a:p>
                      <a:pPr marL="889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</a:t>
                      </a:r>
                      <a:r>
                        <a:rPr lang="en-US" sz="2200" b="1" dirty="0" smtClean="0">
                          <a:solidFill>
                            <a:srgbClr val="000099"/>
                          </a:solidFill>
                        </a:rPr>
                        <a:t>К</a:t>
                      </a:r>
                      <a:r>
                        <a:rPr lang="ru-RU" sz="2200" b="1" dirty="0" err="1" smtClean="0">
                          <a:solidFill>
                            <a:srgbClr val="000099"/>
                          </a:solidFill>
                        </a:rPr>
                        <a:t>репкий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костяк.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60314">
                <a:tc rowSpan="2">
                  <a:txBody>
                    <a:bodyPr/>
                    <a:lstStyle/>
                    <a:p>
                      <a:pPr marL="87313" lvl="0" indent="0" algn="l" hangingPunct="0">
                        <a:buFont typeface="+mj-lt"/>
                        <a:buNone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Неприхотливость к условиям содержания и кормления.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1876">
                <a:tc vMerge="1">
                  <a:txBody>
                    <a:bodyPr/>
                    <a:lstStyle/>
                    <a:p>
                      <a:pPr marL="88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28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66798"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Устойчивость к болезням. 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0115">
                <a:tc rowSpan="2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Убойный вес туши </a:t>
                      </a:r>
                      <a:r>
                        <a:rPr lang="ru-RU" sz="2200" b="1" dirty="0" err="1" smtClean="0">
                          <a:solidFill>
                            <a:srgbClr val="000099"/>
                          </a:solidFill>
                        </a:rPr>
                        <a:t>кроссбредного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животного на 100-150 кг больше, чем у чистопородного черно-пестрого скота.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99457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/>
                </a:tc>
              </a:tr>
              <a:tr h="170072">
                <a:tc>
                  <a:txBody>
                    <a:bodyPr/>
                    <a:lstStyle/>
                    <a:p>
                      <a:pPr marL="889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Выход мяса с туши 60% и более.</a:t>
                      </a:r>
                      <a:endParaRPr lang="ru-RU" sz="2200" b="1" dirty="0">
                        <a:solidFill>
                          <a:srgbClr val="000099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0656">
                <a:tc>
                  <a:txBody>
                    <a:bodyPr/>
                    <a:lstStyle/>
                    <a:p>
                      <a:pPr marL="8890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   </a:t>
                      </a:r>
                      <a:r>
                        <a:rPr lang="en-US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% </a:t>
                      </a:r>
                      <a:r>
                        <a:rPr lang="en-US" sz="2200" b="1" dirty="0" err="1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костей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15,8.</a:t>
                      </a:r>
                      <a:endParaRPr lang="ru-RU" sz="2200" b="1" dirty="0" smtClean="0">
                        <a:solidFill>
                          <a:srgbClr val="000099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45364">
                <a:tc>
                  <a:txBody>
                    <a:bodyPr/>
                    <a:lstStyle/>
                    <a:p>
                      <a:pPr marL="8890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   </a:t>
                      </a:r>
                      <a:r>
                        <a:rPr lang="en-US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% </a:t>
                      </a:r>
                      <a:r>
                        <a:rPr lang="en-US" sz="2200" b="1" dirty="0" err="1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мышечной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200" b="1" dirty="0" err="1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массы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  <a:latin typeface="+mn-lt"/>
                          <a:ea typeface="Times New Roman"/>
                          <a:cs typeface="Calibri"/>
                        </a:rPr>
                        <a:t> более 75.</a:t>
                      </a:r>
                      <a:endParaRPr lang="ru-RU" sz="2200" b="1" dirty="0" smtClean="0">
                        <a:solidFill>
                          <a:srgbClr val="000099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8890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   По вкусовым качествам мясо </a:t>
                      </a:r>
                      <a:r>
                        <a:rPr lang="ru-RU" sz="2200" b="1" dirty="0" err="1" smtClean="0">
                          <a:solidFill>
                            <a:srgbClr val="000099"/>
                          </a:solidFill>
                        </a:rPr>
                        <a:t>кроссбредных</a:t>
                      </a:r>
                      <a:r>
                        <a:rPr lang="ru-RU" sz="2200" b="1" dirty="0" smtClean="0">
                          <a:solidFill>
                            <a:srgbClr val="000099"/>
                          </a:solidFill>
                        </a:rPr>
                        <a:t> животных не имеет аналогов, т.к. является не жирным, диетическим, очень вкусным и полезным для здоровья.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7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1323</Words>
  <Application>Microsoft Office PowerPoint</Application>
  <PresentationFormat>Экран (4:3)</PresentationFormat>
  <Paragraphs>369</Paragraphs>
  <Slides>34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Евгений А. Жилин</dc:creator>
  <cp:lastModifiedBy>Дмитрий</cp:lastModifiedBy>
  <cp:revision>91</cp:revision>
  <dcterms:created xsi:type="dcterms:W3CDTF">2016-10-28T14:33:24Z</dcterms:created>
  <dcterms:modified xsi:type="dcterms:W3CDTF">2017-10-24T08:07:01Z</dcterms:modified>
</cp:coreProperties>
</file>